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86" r:id="rId3"/>
    <p:sldId id="289" r:id="rId4"/>
    <p:sldId id="259" r:id="rId5"/>
    <p:sldId id="364" r:id="rId6"/>
    <p:sldId id="295" r:id="rId7"/>
    <p:sldId id="298" r:id="rId8"/>
    <p:sldId id="304" r:id="rId9"/>
    <p:sldId id="310" r:id="rId10"/>
    <p:sldId id="307" r:id="rId11"/>
    <p:sldId id="314" r:id="rId12"/>
    <p:sldId id="311" r:id="rId13"/>
    <p:sldId id="265" r:id="rId14"/>
    <p:sldId id="266" r:id="rId15"/>
    <p:sldId id="318" r:id="rId16"/>
    <p:sldId id="315" r:id="rId17"/>
    <p:sldId id="322" r:id="rId18"/>
    <p:sldId id="325" r:id="rId19"/>
    <p:sldId id="327" r:id="rId20"/>
    <p:sldId id="331" r:id="rId21"/>
    <p:sldId id="335" r:id="rId22"/>
    <p:sldId id="272" r:id="rId23"/>
    <p:sldId id="342" r:id="rId24"/>
    <p:sldId id="336" r:id="rId25"/>
    <p:sldId id="344" r:id="rId26"/>
    <p:sldId id="350" r:id="rId27"/>
    <p:sldId id="345" r:id="rId28"/>
    <p:sldId id="351" r:id="rId29"/>
    <p:sldId id="353" r:id="rId30"/>
    <p:sldId id="352" r:id="rId31"/>
    <p:sldId id="277" r:id="rId32"/>
    <p:sldId id="278" r:id="rId33"/>
    <p:sldId id="279" r:id="rId34"/>
    <p:sldId id="355" r:id="rId35"/>
    <p:sldId id="356" r:id="rId36"/>
    <p:sldId id="359" r:id="rId37"/>
    <p:sldId id="360" r:id="rId38"/>
    <p:sldId id="354" r:id="rId39"/>
    <p:sldId id="363" r:id="rId40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5" roundtripDataSignature="AMtx7mhIbtN0Sqa3LT0zLClaIh+r0KRk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0946"/>
    <a:srgbClr val="EC5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3348"/>
  </p:normalViewPr>
  <p:slideViewPr>
    <p:cSldViewPr snapToGrid="0">
      <p:cViewPr varScale="1">
        <p:scale>
          <a:sx n="136" d="100"/>
          <a:sy n="136" d="100"/>
        </p:scale>
        <p:origin x="216" y="2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10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37A513C2-4938-E6EB-C056-ED8010DE9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>
            <a:extLst>
              <a:ext uri="{FF2B5EF4-FFF2-40B4-BE49-F238E27FC236}">
                <a16:creationId xmlns:a16="http://schemas.microsoft.com/office/drawing/2014/main" id="{77FB0D18-23EB-FEB4-1874-4013AEED0A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>
            <a:extLst>
              <a:ext uri="{FF2B5EF4-FFF2-40B4-BE49-F238E27FC236}">
                <a16:creationId xmlns:a16="http://schemas.microsoft.com/office/drawing/2014/main" id="{243B5A65-0428-3FF7-4B7B-D94198B369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>
            <a:extLst>
              <a:ext uri="{FF2B5EF4-FFF2-40B4-BE49-F238E27FC236}">
                <a16:creationId xmlns:a16="http://schemas.microsoft.com/office/drawing/2014/main" id="{8706B089-632F-6C3C-0E4B-E3EEC0F3B70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60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D3419793-0060-A2F8-384E-B97C7CE5F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>
            <a:extLst>
              <a:ext uri="{FF2B5EF4-FFF2-40B4-BE49-F238E27FC236}">
                <a16:creationId xmlns:a16="http://schemas.microsoft.com/office/drawing/2014/main" id="{BEA2E5F1-0C44-3125-96E1-7F455B0A0E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>
            <a:extLst>
              <a:ext uri="{FF2B5EF4-FFF2-40B4-BE49-F238E27FC236}">
                <a16:creationId xmlns:a16="http://schemas.microsoft.com/office/drawing/2014/main" id="{B270A656-D53F-AF30-9E82-BAA34951D5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>
            <a:extLst>
              <a:ext uri="{FF2B5EF4-FFF2-40B4-BE49-F238E27FC236}">
                <a16:creationId xmlns:a16="http://schemas.microsoft.com/office/drawing/2014/main" id="{7B102F09-A75D-52F5-1646-ACFA46C447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106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1F51573F-4FD6-211D-A785-0B5BF22A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>
            <a:extLst>
              <a:ext uri="{FF2B5EF4-FFF2-40B4-BE49-F238E27FC236}">
                <a16:creationId xmlns:a16="http://schemas.microsoft.com/office/drawing/2014/main" id="{2A341A16-BF1C-4B6C-D26D-0ABFD468DD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9:notes">
            <a:extLst>
              <a:ext uri="{FF2B5EF4-FFF2-40B4-BE49-F238E27FC236}">
                <a16:creationId xmlns:a16="http://schemas.microsoft.com/office/drawing/2014/main" id="{5E31E8BD-6FC1-7DC0-F947-241A01143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9:notes">
            <a:extLst>
              <a:ext uri="{FF2B5EF4-FFF2-40B4-BE49-F238E27FC236}">
                <a16:creationId xmlns:a16="http://schemas.microsoft.com/office/drawing/2014/main" id="{E1CB76C3-2253-C5A2-4D20-BF0B29A09E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800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950EFF15-7179-3D51-8879-70E21A7D9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>
            <a:extLst>
              <a:ext uri="{FF2B5EF4-FFF2-40B4-BE49-F238E27FC236}">
                <a16:creationId xmlns:a16="http://schemas.microsoft.com/office/drawing/2014/main" id="{F9C4FE17-1019-B177-2C61-42A47D49B8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>
            <a:extLst>
              <a:ext uri="{FF2B5EF4-FFF2-40B4-BE49-F238E27FC236}">
                <a16:creationId xmlns:a16="http://schemas.microsoft.com/office/drawing/2014/main" id="{0111908C-6E55-BF94-E130-578D22AFF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>
            <a:extLst>
              <a:ext uri="{FF2B5EF4-FFF2-40B4-BE49-F238E27FC236}">
                <a16:creationId xmlns:a16="http://schemas.microsoft.com/office/drawing/2014/main" id="{247E0B70-4115-F1A6-819A-ACEE041839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8025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>
          <a:extLst>
            <a:ext uri="{FF2B5EF4-FFF2-40B4-BE49-F238E27FC236}">
              <a16:creationId xmlns:a16="http://schemas.microsoft.com/office/drawing/2014/main" id="{AA244452-4EA7-2392-274C-3D5C5F496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>
            <a:extLst>
              <a:ext uri="{FF2B5EF4-FFF2-40B4-BE49-F238E27FC236}">
                <a16:creationId xmlns:a16="http://schemas.microsoft.com/office/drawing/2014/main" id="{63AEF59E-4B32-0DA3-E314-CAB8374993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>
            <a:extLst>
              <a:ext uri="{FF2B5EF4-FFF2-40B4-BE49-F238E27FC236}">
                <a16:creationId xmlns:a16="http://schemas.microsoft.com/office/drawing/2014/main" id="{11EE381E-5B39-8FAC-AA14-670D5B80A7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>
            <a:extLst>
              <a:ext uri="{FF2B5EF4-FFF2-40B4-BE49-F238E27FC236}">
                <a16:creationId xmlns:a16="http://schemas.microsoft.com/office/drawing/2014/main" id="{9745E1D1-9978-63CF-5874-D77FA3B670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088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>
          <a:extLst>
            <a:ext uri="{FF2B5EF4-FFF2-40B4-BE49-F238E27FC236}">
              <a16:creationId xmlns:a16="http://schemas.microsoft.com/office/drawing/2014/main" id="{056C395B-AE39-2CA0-1D5E-C2DD145CD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>
            <a:extLst>
              <a:ext uri="{FF2B5EF4-FFF2-40B4-BE49-F238E27FC236}">
                <a16:creationId xmlns:a16="http://schemas.microsoft.com/office/drawing/2014/main" id="{CF9C7225-C0B3-9F40-3C94-5C7E2C859B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2:notes">
            <a:extLst>
              <a:ext uri="{FF2B5EF4-FFF2-40B4-BE49-F238E27FC236}">
                <a16:creationId xmlns:a16="http://schemas.microsoft.com/office/drawing/2014/main" id="{A9543257-F07F-5CB8-ACFF-46BAFB72A0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>
            <a:extLst>
              <a:ext uri="{FF2B5EF4-FFF2-40B4-BE49-F238E27FC236}">
                <a16:creationId xmlns:a16="http://schemas.microsoft.com/office/drawing/2014/main" id="{1374F9D1-03D3-84C6-F146-78634DC1688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804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>
          <a:extLst>
            <a:ext uri="{FF2B5EF4-FFF2-40B4-BE49-F238E27FC236}">
              <a16:creationId xmlns:a16="http://schemas.microsoft.com/office/drawing/2014/main" id="{AFDDB3AE-851B-A85A-B122-2EB56EF03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>
            <a:extLst>
              <a:ext uri="{FF2B5EF4-FFF2-40B4-BE49-F238E27FC236}">
                <a16:creationId xmlns:a16="http://schemas.microsoft.com/office/drawing/2014/main" id="{832B01B4-A11B-DC90-46BD-2DBBB1F4EB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3:notes">
            <a:extLst>
              <a:ext uri="{FF2B5EF4-FFF2-40B4-BE49-F238E27FC236}">
                <a16:creationId xmlns:a16="http://schemas.microsoft.com/office/drawing/2014/main" id="{D26B2274-68B1-82CB-5D4A-DB604FEA8C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>
            <a:extLst>
              <a:ext uri="{FF2B5EF4-FFF2-40B4-BE49-F238E27FC236}">
                <a16:creationId xmlns:a16="http://schemas.microsoft.com/office/drawing/2014/main" id="{7CD83491-8177-A923-F0B2-79F06504D9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70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>
          <a:extLst>
            <a:ext uri="{FF2B5EF4-FFF2-40B4-BE49-F238E27FC236}">
              <a16:creationId xmlns:a16="http://schemas.microsoft.com/office/drawing/2014/main" id="{FCEDCBFE-23F6-D27F-5C98-12E6F6761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>
            <a:extLst>
              <a:ext uri="{FF2B5EF4-FFF2-40B4-BE49-F238E27FC236}">
                <a16:creationId xmlns:a16="http://schemas.microsoft.com/office/drawing/2014/main" id="{CE86FF6D-E53E-B5E5-CBD8-0EA3D096F2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4:notes">
            <a:extLst>
              <a:ext uri="{FF2B5EF4-FFF2-40B4-BE49-F238E27FC236}">
                <a16:creationId xmlns:a16="http://schemas.microsoft.com/office/drawing/2014/main" id="{64EA8F73-DBD2-0DF0-ACC8-E7B943249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>
            <a:extLst>
              <a:ext uri="{FF2B5EF4-FFF2-40B4-BE49-F238E27FC236}">
                <a16:creationId xmlns:a16="http://schemas.microsoft.com/office/drawing/2014/main" id="{3829D11E-2ED5-3972-201A-8ED181AD9A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51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>
          <a:extLst>
            <a:ext uri="{FF2B5EF4-FFF2-40B4-BE49-F238E27FC236}">
              <a16:creationId xmlns:a16="http://schemas.microsoft.com/office/drawing/2014/main" id="{77B626FE-0CBE-8A3C-DC42-E552FD568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>
            <a:extLst>
              <a:ext uri="{FF2B5EF4-FFF2-40B4-BE49-F238E27FC236}">
                <a16:creationId xmlns:a16="http://schemas.microsoft.com/office/drawing/2014/main" id="{2A4AFF66-D61F-A9DB-7033-837ECD1761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2:notes">
            <a:extLst>
              <a:ext uri="{FF2B5EF4-FFF2-40B4-BE49-F238E27FC236}">
                <a16:creationId xmlns:a16="http://schemas.microsoft.com/office/drawing/2014/main" id="{FF06FF4C-18DE-40F6-C0F9-1FB7C2CF03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:notes">
            <a:extLst>
              <a:ext uri="{FF2B5EF4-FFF2-40B4-BE49-F238E27FC236}">
                <a16:creationId xmlns:a16="http://schemas.microsoft.com/office/drawing/2014/main" id="{24FFD3BA-75E2-9464-9699-DF50D2FA16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639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>
          <a:extLst>
            <a:ext uri="{FF2B5EF4-FFF2-40B4-BE49-F238E27FC236}">
              <a16:creationId xmlns:a16="http://schemas.microsoft.com/office/drawing/2014/main" id="{D4DFF908-4164-84FC-B5F5-56D5EEE6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>
            <a:extLst>
              <a:ext uri="{FF2B5EF4-FFF2-40B4-BE49-F238E27FC236}">
                <a16:creationId xmlns:a16="http://schemas.microsoft.com/office/drawing/2014/main" id="{6E9E1791-C6DD-7DF0-EF9D-5EE0EFF72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5:notes">
            <a:extLst>
              <a:ext uri="{FF2B5EF4-FFF2-40B4-BE49-F238E27FC236}">
                <a16:creationId xmlns:a16="http://schemas.microsoft.com/office/drawing/2014/main" id="{EAA4D213-A235-B779-7E8C-25A752BC9D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>
            <a:extLst>
              <a:ext uri="{FF2B5EF4-FFF2-40B4-BE49-F238E27FC236}">
                <a16:creationId xmlns:a16="http://schemas.microsoft.com/office/drawing/2014/main" id="{7058577B-2FFD-2671-143F-22BECF3CBA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285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>
          <a:extLst>
            <a:ext uri="{FF2B5EF4-FFF2-40B4-BE49-F238E27FC236}">
              <a16:creationId xmlns:a16="http://schemas.microsoft.com/office/drawing/2014/main" id="{9630E2EA-CD7B-6A08-FE81-2420D298A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>
            <a:extLst>
              <a:ext uri="{FF2B5EF4-FFF2-40B4-BE49-F238E27FC236}">
                <a16:creationId xmlns:a16="http://schemas.microsoft.com/office/drawing/2014/main" id="{95E4D321-B70F-0514-63F1-EDE88E50B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6:notes">
            <a:extLst>
              <a:ext uri="{FF2B5EF4-FFF2-40B4-BE49-F238E27FC236}">
                <a16:creationId xmlns:a16="http://schemas.microsoft.com/office/drawing/2014/main" id="{5961F2EC-A25C-C50F-393B-5F23BED92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>
            <a:extLst>
              <a:ext uri="{FF2B5EF4-FFF2-40B4-BE49-F238E27FC236}">
                <a16:creationId xmlns:a16="http://schemas.microsoft.com/office/drawing/2014/main" id="{7F687CCA-854D-29D6-6A00-22E51B74BC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615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90EE07AC-950B-3AE3-C57D-5052790CC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>
            <a:extLst>
              <a:ext uri="{FF2B5EF4-FFF2-40B4-BE49-F238E27FC236}">
                <a16:creationId xmlns:a16="http://schemas.microsoft.com/office/drawing/2014/main" id="{B5EBCD7F-F97C-FD56-86CA-1BF94F0B25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8:notes">
            <a:extLst>
              <a:ext uri="{FF2B5EF4-FFF2-40B4-BE49-F238E27FC236}">
                <a16:creationId xmlns:a16="http://schemas.microsoft.com/office/drawing/2014/main" id="{D796AA85-6FC2-EE07-890A-A6EBF7012C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:notes">
            <a:extLst>
              <a:ext uri="{FF2B5EF4-FFF2-40B4-BE49-F238E27FC236}">
                <a16:creationId xmlns:a16="http://schemas.microsoft.com/office/drawing/2014/main" id="{D6775A0D-D2C8-295B-D9D9-5F15418D60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658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965F030B-67C9-FB11-792B-A18294BE1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>
            <a:extLst>
              <a:ext uri="{FF2B5EF4-FFF2-40B4-BE49-F238E27FC236}">
                <a16:creationId xmlns:a16="http://schemas.microsoft.com/office/drawing/2014/main" id="{34CB8302-5093-2B7A-9477-44EF954FDF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8:notes">
            <a:extLst>
              <a:ext uri="{FF2B5EF4-FFF2-40B4-BE49-F238E27FC236}">
                <a16:creationId xmlns:a16="http://schemas.microsoft.com/office/drawing/2014/main" id="{7F8297AD-B377-7493-6CAD-DAB39FFAF6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:notes">
            <a:extLst>
              <a:ext uri="{FF2B5EF4-FFF2-40B4-BE49-F238E27FC236}">
                <a16:creationId xmlns:a16="http://schemas.microsoft.com/office/drawing/2014/main" id="{EFC5A910-BA45-59BA-68C1-472A6069AD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658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>
          <a:extLst>
            <a:ext uri="{FF2B5EF4-FFF2-40B4-BE49-F238E27FC236}">
              <a16:creationId xmlns:a16="http://schemas.microsoft.com/office/drawing/2014/main" id="{3FB16574-4B2B-A840-6865-102767C1F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:notes">
            <a:extLst>
              <a:ext uri="{FF2B5EF4-FFF2-40B4-BE49-F238E27FC236}">
                <a16:creationId xmlns:a16="http://schemas.microsoft.com/office/drawing/2014/main" id="{177F6035-252B-30BC-0DA6-E3C2D0381D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9:notes">
            <a:extLst>
              <a:ext uri="{FF2B5EF4-FFF2-40B4-BE49-F238E27FC236}">
                <a16:creationId xmlns:a16="http://schemas.microsoft.com/office/drawing/2014/main" id="{9137FA3B-1E51-7402-3735-52247765A1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>
            <a:extLst>
              <a:ext uri="{FF2B5EF4-FFF2-40B4-BE49-F238E27FC236}">
                <a16:creationId xmlns:a16="http://schemas.microsoft.com/office/drawing/2014/main" id="{4EC559CC-9FAB-0619-0D6E-8B93C72BF4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585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54D48921-DAD1-AC0F-CB20-6FF8C8BAF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>
            <a:extLst>
              <a:ext uri="{FF2B5EF4-FFF2-40B4-BE49-F238E27FC236}">
                <a16:creationId xmlns:a16="http://schemas.microsoft.com/office/drawing/2014/main" id="{F9B3F6D1-78B2-9187-5470-C32AC02CFE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0:notes">
            <a:extLst>
              <a:ext uri="{FF2B5EF4-FFF2-40B4-BE49-F238E27FC236}">
                <a16:creationId xmlns:a16="http://schemas.microsoft.com/office/drawing/2014/main" id="{D9704130-46D1-BD2B-38C9-6E64A4661A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>
            <a:extLst>
              <a:ext uri="{FF2B5EF4-FFF2-40B4-BE49-F238E27FC236}">
                <a16:creationId xmlns:a16="http://schemas.microsoft.com/office/drawing/2014/main" id="{553DCFBA-8000-7EE4-B842-33EC9B72AF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6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C3792C4D-FC0B-80C8-5639-4DFFF0754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>
            <a:extLst>
              <a:ext uri="{FF2B5EF4-FFF2-40B4-BE49-F238E27FC236}">
                <a16:creationId xmlns:a16="http://schemas.microsoft.com/office/drawing/2014/main" id="{DFAEDC92-39C8-636A-0A91-0060DAF2E5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0:notes">
            <a:extLst>
              <a:ext uri="{FF2B5EF4-FFF2-40B4-BE49-F238E27FC236}">
                <a16:creationId xmlns:a16="http://schemas.microsoft.com/office/drawing/2014/main" id="{7AE424E7-23E5-6121-7C38-0B69A1CB3E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>
            <a:extLst>
              <a:ext uri="{FF2B5EF4-FFF2-40B4-BE49-F238E27FC236}">
                <a16:creationId xmlns:a16="http://schemas.microsoft.com/office/drawing/2014/main" id="{52282750-D9C9-157C-462D-87D16A4DD2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4095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EA6E5952-6AAD-B0C0-CC49-52DFCFBAF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>
            <a:extLst>
              <a:ext uri="{FF2B5EF4-FFF2-40B4-BE49-F238E27FC236}">
                <a16:creationId xmlns:a16="http://schemas.microsoft.com/office/drawing/2014/main" id="{79CEEB7F-52DD-BDAC-DCF9-CF0E0C8D40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1:notes">
            <a:extLst>
              <a:ext uri="{FF2B5EF4-FFF2-40B4-BE49-F238E27FC236}">
                <a16:creationId xmlns:a16="http://schemas.microsoft.com/office/drawing/2014/main" id="{BDB40761-5FCF-3DED-C712-B0E62EFD56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:notes">
            <a:extLst>
              <a:ext uri="{FF2B5EF4-FFF2-40B4-BE49-F238E27FC236}">
                <a16:creationId xmlns:a16="http://schemas.microsoft.com/office/drawing/2014/main" id="{94764583-FEC9-2B21-7599-4C424A3820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907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4D44834C-4020-D2F4-AB58-C1B28DA5D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>
            <a:extLst>
              <a:ext uri="{FF2B5EF4-FFF2-40B4-BE49-F238E27FC236}">
                <a16:creationId xmlns:a16="http://schemas.microsoft.com/office/drawing/2014/main" id="{B483EFAA-AB85-EC20-2030-85410FEAE2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1:notes">
            <a:extLst>
              <a:ext uri="{FF2B5EF4-FFF2-40B4-BE49-F238E27FC236}">
                <a16:creationId xmlns:a16="http://schemas.microsoft.com/office/drawing/2014/main" id="{AB99F6C6-4FBF-58A0-E297-83120F3E74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:notes">
            <a:extLst>
              <a:ext uri="{FF2B5EF4-FFF2-40B4-BE49-F238E27FC236}">
                <a16:creationId xmlns:a16="http://schemas.microsoft.com/office/drawing/2014/main" id="{7D0A2653-7B77-7E77-22D6-A6A8364565D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09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46D1395C-CD39-9D9F-61A2-81438CC6D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>
            <a:extLst>
              <a:ext uri="{FF2B5EF4-FFF2-40B4-BE49-F238E27FC236}">
                <a16:creationId xmlns:a16="http://schemas.microsoft.com/office/drawing/2014/main" id="{F5B780AC-96C1-FA3D-57F1-BCC1A008A4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3:notes">
            <a:extLst>
              <a:ext uri="{FF2B5EF4-FFF2-40B4-BE49-F238E27FC236}">
                <a16:creationId xmlns:a16="http://schemas.microsoft.com/office/drawing/2014/main" id="{A490329C-4967-9A85-E556-88AFD4FF50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>
            <a:extLst>
              <a:ext uri="{FF2B5EF4-FFF2-40B4-BE49-F238E27FC236}">
                <a16:creationId xmlns:a16="http://schemas.microsoft.com/office/drawing/2014/main" id="{B013D7C7-8FAD-AE68-7493-DEA018AEE9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336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>
          <a:extLst>
            <a:ext uri="{FF2B5EF4-FFF2-40B4-BE49-F238E27FC236}">
              <a16:creationId xmlns:a16="http://schemas.microsoft.com/office/drawing/2014/main" id="{C3B2BAD4-739B-8EC2-BC61-964D08E5B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>
            <a:extLst>
              <a:ext uri="{FF2B5EF4-FFF2-40B4-BE49-F238E27FC236}">
                <a16:creationId xmlns:a16="http://schemas.microsoft.com/office/drawing/2014/main" id="{6DA64A2C-1AB5-44DB-4801-B2F3306BFB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21:notes">
            <a:extLst>
              <a:ext uri="{FF2B5EF4-FFF2-40B4-BE49-F238E27FC236}">
                <a16:creationId xmlns:a16="http://schemas.microsoft.com/office/drawing/2014/main" id="{3CF33562-CAEB-53E5-D4F6-6DDAA68561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1:notes">
            <a:extLst>
              <a:ext uri="{FF2B5EF4-FFF2-40B4-BE49-F238E27FC236}">
                <a16:creationId xmlns:a16="http://schemas.microsoft.com/office/drawing/2014/main" id="{AD94FD22-12D7-2B9D-114D-7EE59A42F86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814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>
          <a:extLst>
            <a:ext uri="{FF2B5EF4-FFF2-40B4-BE49-F238E27FC236}">
              <a16:creationId xmlns:a16="http://schemas.microsoft.com/office/drawing/2014/main" id="{0D5F1305-AED1-FECC-6A02-2C773A7EE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>
            <a:extLst>
              <a:ext uri="{FF2B5EF4-FFF2-40B4-BE49-F238E27FC236}">
                <a16:creationId xmlns:a16="http://schemas.microsoft.com/office/drawing/2014/main" id="{06449D3D-7289-230D-86E9-AEFFB97A75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4:notes">
            <a:extLst>
              <a:ext uri="{FF2B5EF4-FFF2-40B4-BE49-F238E27FC236}">
                <a16:creationId xmlns:a16="http://schemas.microsoft.com/office/drawing/2014/main" id="{78DF8D69-3C52-15C2-7A7D-24031C92E4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>
            <a:extLst>
              <a:ext uri="{FF2B5EF4-FFF2-40B4-BE49-F238E27FC236}">
                <a16:creationId xmlns:a16="http://schemas.microsoft.com/office/drawing/2014/main" id="{B5948DAF-151A-E269-9234-CC38C6A72F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3313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>
          <a:extLst>
            <a:ext uri="{FF2B5EF4-FFF2-40B4-BE49-F238E27FC236}">
              <a16:creationId xmlns:a16="http://schemas.microsoft.com/office/drawing/2014/main" id="{B3E1AEBB-14B0-C5F9-CDE5-25CD67AA9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>
            <a:extLst>
              <a:ext uri="{FF2B5EF4-FFF2-40B4-BE49-F238E27FC236}">
                <a16:creationId xmlns:a16="http://schemas.microsoft.com/office/drawing/2014/main" id="{858D5B07-575D-BBC3-4EC7-FD5A5E1CC1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4:notes">
            <a:extLst>
              <a:ext uri="{FF2B5EF4-FFF2-40B4-BE49-F238E27FC236}">
                <a16:creationId xmlns:a16="http://schemas.microsoft.com/office/drawing/2014/main" id="{59A85980-FDA0-E7E6-6940-5123DC0C19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>
            <a:extLst>
              <a:ext uri="{FF2B5EF4-FFF2-40B4-BE49-F238E27FC236}">
                <a16:creationId xmlns:a16="http://schemas.microsoft.com/office/drawing/2014/main" id="{7BA23C4F-24F7-869B-FA74-D62D3BA1CC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363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>
          <a:extLst>
            <a:ext uri="{FF2B5EF4-FFF2-40B4-BE49-F238E27FC236}">
              <a16:creationId xmlns:a16="http://schemas.microsoft.com/office/drawing/2014/main" id="{31E68F12-F49F-1DFA-F5F6-8859F9C76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>
            <a:extLst>
              <a:ext uri="{FF2B5EF4-FFF2-40B4-BE49-F238E27FC236}">
                <a16:creationId xmlns:a16="http://schemas.microsoft.com/office/drawing/2014/main" id="{29A50F1C-8FD2-439F-C400-254CFD7EA8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4:notes">
            <a:extLst>
              <a:ext uri="{FF2B5EF4-FFF2-40B4-BE49-F238E27FC236}">
                <a16:creationId xmlns:a16="http://schemas.microsoft.com/office/drawing/2014/main" id="{F91B27DC-CF24-0575-991F-472941460C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>
            <a:extLst>
              <a:ext uri="{FF2B5EF4-FFF2-40B4-BE49-F238E27FC236}">
                <a16:creationId xmlns:a16="http://schemas.microsoft.com/office/drawing/2014/main" id="{40459D37-A89D-333F-8B3B-F595E10D4E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08160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>
          <a:extLst>
            <a:ext uri="{FF2B5EF4-FFF2-40B4-BE49-F238E27FC236}">
              <a16:creationId xmlns:a16="http://schemas.microsoft.com/office/drawing/2014/main" id="{32C78088-D514-B423-C0D3-20725BD98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>
            <a:extLst>
              <a:ext uri="{FF2B5EF4-FFF2-40B4-BE49-F238E27FC236}">
                <a16:creationId xmlns:a16="http://schemas.microsoft.com/office/drawing/2014/main" id="{3C9FC322-567D-C105-140C-23701ED56F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4:notes">
            <a:extLst>
              <a:ext uri="{FF2B5EF4-FFF2-40B4-BE49-F238E27FC236}">
                <a16:creationId xmlns:a16="http://schemas.microsoft.com/office/drawing/2014/main" id="{A2C14252-4D02-05AD-8D6C-1F49E68E53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>
            <a:extLst>
              <a:ext uri="{FF2B5EF4-FFF2-40B4-BE49-F238E27FC236}">
                <a16:creationId xmlns:a16="http://schemas.microsoft.com/office/drawing/2014/main" id="{30EB0440-AE1A-D9F1-746A-7C202645F3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80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>
          <a:extLst>
            <a:ext uri="{FF2B5EF4-FFF2-40B4-BE49-F238E27FC236}">
              <a16:creationId xmlns:a16="http://schemas.microsoft.com/office/drawing/2014/main" id="{1CA08515-23DD-99D6-3F2E-844662EDA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>
            <a:extLst>
              <a:ext uri="{FF2B5EF4-FFF2-40B4-BE49-F238E27FC236}">
                <a16:creationId xmlns:a16="http://schemas.microsoft.com/office/drawing/2014/main" id="{A466AC9E-8077-FF10-0AEA-DAA794880D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4:notes">
            <a:extLst>
              <a:ext uri="{FF2B5EF4-FFF2-40B4-BE49-F238E27FC236}">
                <a16:creationId xmlns:a16="http://schemas.microsoft.com/office/drawing/2014/main" id="{04C1A236-6213-C1E9-9003-CDDFAA1E91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4:notes">
            <a:extLst>
              <a:ext uri="{FF2B5EF4-FFF2-40B4-BE49-F238E27FC236}">
                <a16:creationId xmlns:a16="http://schemas.microsoft.com/office/drawing/2014/main" id="{5D4B42D2-BD0C-98FA-9FEF-F966861462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3357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>
          <a:extLst>
            <a:ext uri="{FF2B5EF4-FFF2-40B4-BE49-F238E27FC236}">
              <a16:creationId xmlns:a16="http://schemas.microsoft.com/office/drawing/2014/main" id="{5D034493-720A-6181-D1B0-8D8AACBA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5:notes">
            <a:extLst>
              <a:ext uri="{FF2B5EF4-FFF2-40B4-BE49-F238E27FC236}">
                <a16:creationId xmlns:a16="http://schemas.microsoft.com/office/drawing/2014/main" id="{FDB0571F-B32F-ED88-A7C5-0050D75C9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5:notes">
            <a:extLst>
              <a:ext uri="{FF2B5EF4-FFF2-40B4-BE49-F238E27FC236}">
                <a16:creationId xmlns:a16="http://schemas.microsoft.com/office/drawing/2014/main" id="{94B06768-EAB5-AA52-DEEE-241E2D9C9D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5:notes">
            <a:extLst>
              <a:ext uri="{FF2B5EF4-FFF2-40B4-BE49-F238E27FC236}">
                <a16:creationId xmlns:a16="http://schemas.microsoft.com/office/drawing/2014/main" id="{81454AB7-790C-9BB7-81BF-CE47388711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82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47FCCF4D-5952-F68F-B2A1-1047CB87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>
            <a:extLst>
              <a:ext uri="{FF2B5EF4-FFF2-40B4-BE49-F238E27FC236}">
                <a16:creationId xmlns:a16="http://schemas.microsoft.com/office/drawing/2014/main" id="{5D1F502F-8C12-D7D7-CB53-8EF82024D0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4:notes">
            <a:extLst>
              <a:ext uri="{FF2B5EF4-FFF2-40B4-BE49-F238E27FC236}">
                <a16:creationId xmlns:a16="http://schemas.microsoft.com/office/drawing/2014/main" id="{450400DD-7FAC-0536-B585-9DD5433BDD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>
            <a:extLst>
              <a:ext uri="{FF2B5EF4-FFF2-40B4-BE49-F238E27FC236}">
                <a16:creationId xmlns:a16="http://schemas.microsoft.com/office/drawing/2014/main" id="{039DB9B5-3A9A-0BB7-2DD4-2B2E1ED1C1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86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>
          <a:extLst>
            <a:ext uri="{FF2B5EF4-FFF2-40B4-BE49-F238E27FC236}">
              <a16:creationId xmlns:a16="http://schemas.microsoft.com/office/drawing/2014/main" id="{DFEDF950-BA6F-9987-2008-0834DCF78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>
            <a:extLst>
              <a:ext uri="{FF2B5EF4-FFF2-40B4-BE49-F238E27FC236}">
                <a16:creationId xmlns:a16="http://schemas.microsoft.com/office/drawing/2014/main" id="{6E28DCA2-08FE-DBA9-0FE2-D4B1B497E5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5:notes">
            <a:extLst>
              <a:ext uri="{FF2B5EF4-FFF2-40B4-BE49-F238E27FC236}">
                <a16:creationId xmlns:a16="http://schemas.microsoft.com/office/drawing/2014/main" id="{345ADAA7-5CAE-CB34-9DA0-3A5932C302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>
            <a:extLst>
              <a:ext uri="{FF2B5EF4-FFF2-40B4-BE49-F238E27FC236}">
                <a16:creationId xmlns:a16="http://schemas.microsoft.com/office/drawing/2014/main" id="{16A34F08-D536-9339-13DB-0ECE841F80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64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D79BBA93-FED8-2C06-3C92-BF59F37DF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>
            <a:extLst>
              <a:ext uri="{FF2B5EF4-FFF2-40B4-BE49-F238E27FC236}">
                <a16:creationId xmlns:a16="http://schemas.microsoft.com/office/drawing/2014/main" id="{AF0B389F-C390-6A9E-C4EE-7A3299B91B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:notes">
            <a:extLst>
              <a:ext uri="{FF2B5EF4-FFF2-40B4-BE49-F238E27FC236}">
                <a16:creationId xmlns:a16="http://schemas.microsoft.com/office/drawing/2014/main" id="{0C48E223-7F6F-0B89-7E96-4378D50292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>
            <a:extLst>
              <a:ext uri="{FF2B5EF4-FFF2-40B4-BE49-F238E27FC236}">
                <a16:creationId xmlns:a16="http://schemas.microsoft.com/office/drawing/2014/main" id="{E27BCA51-82B3-D02E-96BD-DE1C7C7021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627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20CE242-F0C8-AD32-D0CC-1A56AED2D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>
            <a:extLst>
              <a:ext uri="{FF2B5EF4-FFF2-40B4-BE49-F238E27FC236}">
                <a16:creationId xmlns:a16="http://schemas.microsoft.com/office/drawing/2014/main" id="{3C46FE27-F210-7233-17D2-8D938466CD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>
            <a:extLst>
              <a:ext uri="{FF2B5EF4-FFF2-40B4-BE49-F238E27FC236}">
                <a16:creationId xmlns:a16="http://schemas.microsoft.com/office/drawing/2014/main" id="{CB884B0B-68F3-5671-4EC8-1776318279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:notes">
            <a:extLst>
              <a:ext uri="{FF2B5EF4-FFF2-40B4-BE49-F238E27FC236}">
                <a16:creationId xmlns:a16="http://schemas.microsoft.com/office/drawing/2014/main" id="{630CDED4-4D4C-4B55-2FB3-8E070A40BD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2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74FBD5C3-B37A-852D-1FDD-7056805B7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>
            <a:extLst>
              <a:ext uri="{FF2B5EF4-FFF2-40B4-BE49-F238E27FC236}">
                <a16:creationId xmlns:a16="http://schemas.microsoft.com/office/drawing/2014/main" id="{D5C52326-7A8E-1A23-DF5F-AA4A6F0133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8:notes">
            <a:extLst>
              <a:ext uri="{FF2B5EF4-FFF2-40B4-BE49-F238E27FC236}">
                <a16:creationId xmlns:a16="http://schemas.microsoft.com/office/drawing/2014/main" id="{C4CFA1B7-2ABE-7889-9FC4-DB0E481319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>
            <a:extLst>
              <a:ext uri="{FF2B5EF4-FFF2-40B4-BE49-F238E27FC236}">
                <a16:creationId xmlns:a16="http://schemas.microsoft.com/office/drawing/2014/main" id="{0F9C91F9-969E-6F29-6590-EF790B4857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30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63CC-53A9-7037-540C-96956590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8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2;g3c85e9d70b2_0_32">
            <a:extLst>
              <a:ext uri="{FF2B5EF4-FFF2-40B4-BE49-F238E27FC236}">
                <a16:creationId xmlns:a16="http://schemas.microsoft.com/office/drawing/2014/main" id="{1ADA7A32-BD41-77D7-07A1-96EA912723D0}"/>
              </a:ext>
            </a:extLst>
          </p:cNvPr>
          <p:cNvSpPr/>
          <p:nvPr userDrawn="1"/>
        </p:nvSpPr>
        <p:spPr>
          <a:xfrm>
            <a:off x="0" y="4642341"/>
            <a:ext cx="9144000" cy="550383"/>
          </a:xfrm>
          <a:prstGeom prst="rect">
            <a:avLst/>
          </a:prstGeom>
          <a:solidFill>
            <a:srgbClr val="590A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145;g3c85e9d70b2_0_32">
            <a:extLst>
              <a:ext uri="{FF2B5EF4-FFF2-40B4-BE49-F238E27FC236}">
                <a16:creationId xmlns:a16="http://schemas.microsoft.com/office/drawing/2014/main" id="{9DC95E23-6888-85B3-DF4C-34E571C2C080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3902" y="4666707"/>
            <a:ext cx="446375" cy="50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0A4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40D3B-D405-11B4-7AC3-7F76785149DD}"/>
              </a:ext>
            </a:extLst>
          </p:cNvPr>
          <p:cNvSpPr/>
          <p:nvPr/>
        </p:nvSpPr>
        <p:spPr>
          <a:xfrm>
            <a:off x="0" y="4444409"/>
            <a:ext cx="1351399" cy="752253"/>
          </a:xfrm>
          <a:prstGeom prst="rect">
            <a:avLst/>
          </a:prstGeom>
          <a:solidFill>
            <a:srgbClr val="5909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6;p1"/>
          <p:cNvSpPr/>
          <p:nvPr/>
        </p:nvSpPr>
        <p:spPr>
          <a:xfrm>
            <a:off x="0" y="0"/>
            <a:ext cx="106326" cy="5217928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1" descr="/home/claude/unpacked_orig/ppt/media/image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57200"/>
            <a:ext cx="1645921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/>
          <p:nvPr/>
        </p:nvSpPr>
        <p:spPr>
          <a:xfrm>
            <a:off x="548640" y="1828800"/>
            <a:ext cx="54864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Creating Accessible,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Inclusive, Warm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Welcome Spaces.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548640" y="3840480"/>
            <a:ext cx="5486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6A000"/>
              </a:buClr>
              <a:buSzPts val="2000"/>
              <a:buFont typeface="Avenir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Volunteer briefing</a:t>
            </a: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0B61976E-1367-335A-5DCB-62F2CA12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>
            <a:extLst>
              <a:ext uri="{FF2B5EF4-FFF2-40B4-BE49-F238E27FC236}">
                <a16:creationId xmlns:a16="http://schemas.microsoft.com/office/drawing/2014/main" id="{ABD25E7C-B79F-7888-3EF0-47F27BD4EA7D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1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>
            <a:extLst>
              <a:ext uri="{FF2B5EF4-FFF2-40B4-BE49-F238E27FC236}">
                <a16:creationId xmlns:a16="http://schemas.microsoft.com/office/drawing/2014/main" id="{9CDCF9E8-2D1B-934A-769E-21DA9DFB72AB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0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Anti-discriminatory practice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>
            <a:extLst>
              <a:ext uri="{FF2B5EF4-FFF2-40B4-BE49-F238E27FC236}">
                <a16:creationId xmlns:a16="http://schemas.microsoft.com/office/drawing/2014/main" id="{365FA663-E888-2A0E-AA3E-49BB8DE73B92}"/>
              </a:ext>
            </a:extLst>
          </p:cNvPr>
          <p:cNvSpPr/>
          <p:nvPr/>
        </p:nvSpPr>
        <p:spPr>
          <a:xfrm>
            <a:off x="548640" y="18288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>
            <a:extLst>
              <a:ext uri="{FF2B5EF4-FFF2-40B4-BE49-F238E27FC236}">
                <a16:creationId xmlns:a16="http://schemas.microsoft.com/office/drawing/2014/main" id="{51DA7F24-D2D1-83D3-C55D-F584CADB7024}"/>
              </a:ext>
            </a:extLst>
          </p:cNvPr>
          <p:cNvSpPr/>
          <p:nvPr/>
        </p:nvSpPr>
        <p:spPr>
          <a:xfrm>
            <a:off x="640080" y="2377500"/>
            <a:ext cx="7772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1600"/>
              <a:buFont typeface="Avenir"/>
              <a:buNone/>
            </a:pPr>
            <a:r>
              <a:rPr lang="en-US" sz="4000" b="1" u="none" strike="noStrike" cap="none" dirty="0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Good intentions aren’t enough on their own</a:t>
            </a:r>
            <a:r>
              <a:rPr lang="en-US" sz="4000" b="1" i="1" u="none" strike="noStrike" cap="none" dirty="0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48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>
          <a:extLst>
            <a:ext uri="{FF2B5EF4-FFF2-40B4-BE49-F238E27FC236}">
              <a16:creationId xmlns:a16="http://schemas.microsoft.com/office/drawing/2014/main" id="{47F72504-7D78-59E4-DB41-BEE0D5CE3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>
            <a:extLst>
              <a:ext uri="{FF2B5EF4-FFF2-40B4-BE49-F238E27FC236}">
                <a16:creationId xmlns:a16="http://schemas.microsoft.com/office/drawing/2014/main" id="{CD9A998E-C5E7-6023-8FDE-195698B2DEF1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1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>
            <a:extLst>
              <a:ext uri="{FF2B5EF4-FFF2-40B4-BE49-F238E27FC236}">
                <a16:creationId xmlns:a16="http://schemas.microsoft.com/office/drawing/2014/main" id="{8D2356CF-180B-D164-73C9-C1E710E650D3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Anti-oppressive practice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9">
            <a:extLst>
              <a:ext uri="{FF2B5EF4-FFF2-40B4-BE49-F238E27FC236}">
                <a16:creationId xmlns:a16="http://schemas.microsoft.com/office/drawing/2014/main" id="{50B2FFC5-B177-16E5-8C6B-94B79129A58F}"/>
              </a:ext>
            </a:extLst>
          </p:cNvPr>
          <p:cNvSpPr/>
          <p:nvPr/>
        </p:nvSpPr>
        <p:spPr>
          <a:xfrm>
            <a:off x="548640" y="1005840"/>
            <a:ext cx="7772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600"/>
              <a:buFont typeface="Avenir"/>
              <a:buNone/>
            </a:pPr>
            <a:r>
              <a:rPr lang="en-US" sz="21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Recognising that some people face deeper, structural disadvantages </a:t>
            </a:r>
            <a:r>
              <a:rPr lang="en-US" sz="210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-</a:t>
            </a:r>
            <a:r>
              <a:rPr lang="en-US" sz="21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 not just individual discrimination, but patterns built into how society works.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9">
            <a:extLst>
              <a:ext uri="{FF2B5EF4-FFF2-40B4-BE49-F238E27FC236}">
                <a16:creationId xmlns:a16="http://schemas.microsoft.com/office/drawing/2014/main" id="{BA78699C-93D1-E73B-C129-91C60B05F946}"/>
              </a:ext>
            </a:extLst>
          </p:cNvPr>
          <p:cNvSpPr/>
          <p:nvPr/>
        </p:nvSpPr>
        <p:spPr>
          <a:xfrm>
            <a:off x="457200" y="208483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People walking through our doors may carry the weight of poverty, racism, ableism, or other forms of </a:t>
            </a:r>
            <a:r>
              <a:rPr lang="en-US" sz="2000" b="0" i="0" u="none" strike="noStrike" cap="none" dirty="0" err="1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marginalisation</a:t>
            </a:r>
            <a:endParaRPr lang="en-US" sz="2000" b="0" i="0" u="none" strike="noStrike" cap="none" dirty="0">
              <a:solidFill>
                <a:srgbClr val="624B49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marR="0" lvl="0" indent="-374650" algn="l" rtl="0">
              <a:spcBef>
                <a:spcPts val="10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Be mindful of power dynamics and avoid making people jump through hoops to access support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4650" algn="l" rtl="0">
              <a:spcBef>
                <a:spcPts val="10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Make sure our spaces don’t mirror the very systems that have let people down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138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>
          <a:extLst>
            <a:ext uri="{FF2B5EF4-FFF2-40B4-BE49-F238E27FC236}">
              <a16:creationId xmlns:a16="http://schemas.microsoft.com/office/drawing/2014/main" id="{B52AC7E9-E746-440E-1A57-4B8348A32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>
            <a:extLst>
              <a:ext uri="{FF2B5EF4-FFF2-40B4-BE49-F238E27FC236}">
                <a16:creationId xmlns:a16="http://schemas.microsoft.com/office/drawing/2014/main" id="{8E0F46AC-ECEA-5EB6-F83D-EEF4ED2632CA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1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9">
            <a:extLst>
              <a:ext uri="{FF2B5EF4-FFF2-40B4-BE49-F238E27FC236}">
                <a16:creationId xmlns:a16="http://schemas.microsoft.com/office/drawing/2014/main" id="{1E89213A-9D34-3BD6-F29D-89C1A1468F43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Anti-oppressive practice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9">
            <a:extLst>
              <a:ext uri="{FF2B5EF4-FFF2-40B4-BE49-F238E27FC236}">
                <a16:creationId xmlns:a16="http://schemas.microsoft.com/office/drawing/2014/main" id="{BF4ADE45-78B0-E863-7433-E4536181DCE9}"/>
              </a:ext>
            </a:extLst>
          </p:cNvPr>
          <p:cNvSpPr/>
          <p:nvPr/>
        </p:nvSpPr>
        <p:spPr>
          <a:xfrm>
            <a:off x="685800" y="2139696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71673"/>
              </a:buClr>
              <a:buSzPts val="1800"/>
              <a:buFont typeface="Avenir"/>
              <a:buNone/>
            </a:pPr>
            <a:r>
              <a:rPr lang="en-US" sz="4000" b="1" i="0" u="none" strike="noStrike" cap="none" dirty="0">
                <a:solidFill>
                  <a:srgbClr val="971673"/>
                </a:solidFill>
                <a:latin typeface="Avenir"/>
                <a:ea typeface="Avenir"/>
                <a:cs typeface="Avenir"/>
                <a:sym typeface="Avenir"/>
              </a:rPr>
              <a:t>It’s about standing alongside people, not above them.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8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0A4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AB6745-68DF-60F7-1722-C140CA8AF770}"/>
              </a:ext>
            </a:extLst>
          </p:cNvPr>
          <p:cNvSpPr/>
          <p:nvPr/>
        </p:nvSpPr>
        <p:spPr>
          <a:xfrm>
            <a:off x="-1" y="4438030"/>
            <a:ext cx="1351399" cy="752253"/>
          </a:xfrm>
          <a:prstGeom prst="rect">
            <a:avLst/>
          </a:prstGeom>
          <a:solidFill>
            <a:srgbClr val="5909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Google Shape;138;p10"/>
          <p:cNvSpPr/>
          <p:nvPr/>
        </p:nvSpPr>
        <p:spPr>
          <a:xfrm>
            <a:off x="-1" y="-1"/>
            <a:ext cx="127591" cy="5231219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"/>
          <p:cNvSpPr/>
          <p:nvPr/>
        </p:nvSpPr>
        <p:spPr>
          <a:xfrm>
            <a:off x="548640" y="10972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Barriers to inclusion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and their remedies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548640" y="2560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6A000"/>
              </a:buClr>
              <a:buSzPts val="1800"/>
              <a:buFont typeface="Avenir"/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Understanding what gets in the way – and what you can do about it</a:t>
            </a: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0" descr="/home/claude/unpacked_orig/ppt/media/image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4023360"/>
            <a:ext cx="10972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40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Information and communication barriers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548640" y="1005840"/>
            <a:ext cx="7772400" cy="290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1600"/>
              <a:buFont typeface="Avenir"/>
              <a:buNone/>
            </a:pPr>
            <a:r>
              <a:rPr lang="en-US" sz="4000" b="1" i="0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Ask: </a:t>
            </a:r>
            <a:r>
              <a:rPr lang="en-US" sz="4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“Is there anything you need to make the space work for you?” is a great way to open the conversation.</a:t>
            </a:r>
            <a:endParaRPr sz="4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79D1EB45-6218-BCBE-BEB6-98D229963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>
            <a:extLst>
              <a:ext uri="{FF2B5EF4-FFF2-40B4-BE49-F238E27FC236}">
                <a16:creationId xmlns:a16="http://schemas.microsoft.com/office/drawing/2014/main" id="{0D210076-36DD-EEF5-0ACF-A3C87A0CC169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40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>
            <a:extLst>
              <a:ext uri="{FF2B5EF4-FFF2-40B4-BE49-F238E27FC236}">
                <a16:creationId xmlns:a16="http://schemas.microsoft.com/office/drawing/2014/main" id="{FB10CE2F-A158-6ED4-671A-47E3D96EA048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Information and communication barriers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>
            <a:extLst>
              <a:ext uri="{FF2B5EF4-FFF2-40B4-BE49-F238E27FC236}">
                <a16:creationId xmlns:a16="http://schemas.microsoft.com/office/drawing/2014/main" id="{5D7E99D9-92BD-80F9-82CD-E8BD3B7F067D}"/>
              </a:ext>
            </a:extLst>
          </p:cNvPr>
          <p:cNvSpPr/>
          <p:nvPr/>
        </p:nvSpPr>
        <p:spPr>
          <a:xfrm>
            <a:off x="548640" y="142875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4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Many people feel anxious about coming somewhere new. A warm smile, showing them around, and explaining where to find refreshments and toilets can make all the difference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14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Simple gestures like learning someone’s name and making an effort to chat help people feel genuinely welcome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14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If your space lacks diverse imagery </a:t>
            </a:r>
            <a:r>
              <a:rPr lang="en-US" sz="2000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-</a:t>
            </a: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racially, culturally, in terms of disability or LGBTQI+ representation </a:t>
            </a:r>
            <a:r>
              <a:rPr lang="en-US" sz="2000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-</a:t>
            </a: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people may feel it “isn’t for them”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26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>
          <a:extLst>
            <a:ext uri="{FF2B5EF4-FFF2-40B4-BE49-F238E27FC236}">
              <a16:creationId xmlns:a16="http://schemas.microsoft.com/office/drawing/2014/main" id="{842B80B1-7B8B-5912-F12A-9BEABF2C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>
            <a:extLst>
              <a:ext uri="{FF2B5EF4-FFF2-40B4-BE49-F238E27FC236}">
                <a16:creationId xmlns:a16="http://schemas.microsoft.com/office/drawing/2014/main" id="{309067CA-D3A5-C67A-ADB7-B1F5918AF90B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40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>
            <a:extLst>
              <a:ext uri="{FF2B5EF4-FFF2-40B4-BE49-F238E27FC236}">
                <a16:creationId xmlns:a16="http://schemas.microsoft.com/office/drawing/2014/main" id="{622BA5D5-0316-224E-69DB-3E58C4EE6710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Information and communication barriers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>
            <a:extLst>
              <a:ext uri="{FF2B5EF4-FFF2-40B4-BE49-F238E27FC236}">
                <a16:creationId xmlns:a16="http://schemas.microsoft.com/office/drawing/2014/main" id="{9F1BAF07-C458-481F-0DC2-0AC124A41528}"/>
              </a:ext>
            </a:extLst>
          </p:cNvPr>
          <p:cNvSpPr/>
          <p:nvPr/>
        </p:nvSpPr>
        <p:spPr>
          <a:xfrm>
            <a:off x="548640" y="25146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C7B78"/>
              </a:buClr>
              <a:buSzPts val="1300"/>
              <a:buFont typeface="Avenir"/>
              <a:buNone/>
            </a:pPr>
            <a:r>
              <a:rPr lang="en-US" sz="4000" b="0" i="1" u="none" strike="noStrike" cap="none" dirty="0">
                <a:solidFill>
                  <a:srgbClr val="8C7B78"/>
                </a:solidFill>
                <a:latin typeface="Avenir"/>
                <a:ea typeface="Avenir"/>
                <a:cs typeface="Avenir"/>
                <a:sym typeface="Avenir"/>
              </a:rPr>
              <a:t>You’ll find inclusive posters and social media resources in the Digital Resource Bank</a:t>
            </a:r>
            <a:r>
              <a:rPr lang="en-US" sz="4000" i="1" dirty="0">
                <a:solidFill>
                  <a:srgbClr val="8C7B78"/>
                </a:solidFill>
                <a:latin typeface="Avenir"/>
                <a:ea typeface="Avenir"/>
                <a:cs typeface="Avenir"/>
                <a:sym typeface="Avenir"/>
              </a:rPr>
              <a:t>, of the Inclusion Toolkit in your Warm Welcome Spaces Dashboard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55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9">
          <a:extLst>
            <a:ext uri="{FF2B5EF4-FFF2-40B4-BE49-F238E27FC236}">
              <a16:creationId xmlns:a16="http://schemas.microsoft.com/office/drawing/2014/main" id="{BD3ECFCA-B01B-9561-6124-34ECE0552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>
            <a:extLst>
              <a:ext uri="{FF2B5EF4-FFF2-40B4-BE49-F238E27FC236}">
                <a16:creationId xmlns:a16="http://schemas.microsoft.com/office/drawing/2014/main" id="{83D2AECB-ABCF-C4AE-7E41-A894F08F13B7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40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">
            <a:extLst>
              <a:ext uri="{FF2B5EF4-FFF2-40B4-BE49-F238E27FC236}">
                <a16:creationId xmlns:a16="http://schemas.microsoft.com/office/drawing/2014/main" id="{93E0D686-F6ED-81ED-531E-8F85C8CD4F9B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Creating accessible communications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>
            <a:extLst>
              <a:ext uri="{FF2B5EF4-FFF2-40B4-BE49-F238E27FC236}">
                <a16:creationId xmlns:a16="http://schemas.microsoft.com/office/drawing/2014/main" id="{A8D084AB-8215-4E00-0CBB-50AE90C19C6D}"/>
              </a:ext>
            </a:extLst>
          </p:cNvPr>
          <p:cNvSpPr/>
          <p:nvPr/>
        </p:nvSpPr>
        <p:spPr>
          <a:xfrm>
            <a:off x="548640" y="10058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500"/>
              <a:buFont typeface="Avenir"/>
              <a:buNone/>
            </a:pPr>
            <a:r>
              <a:rPr lang="en-US" sz="22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Simple changes to how you present information make a big difference: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2">
            <a:extLst>
              <a:ext uri="{FF2B5EF4-FFF2-40B4-BE49-F238E27FC236}">
                <a16:creationId xmlns:a16="http://schemas.microsoft.com/office/drawing/2014/main" id="{CCE0418E-1686-43E3-6057-8802E57A7CF8}"/>
              </a:ext>
            </a:extLst>
          </p:cNvPr>
          <p:cNvSpPr/>
          <p:nvPr/>
        </p:nvSpPr>
        <p:spPr>
          <a:xfrm>
            <a:off x="548640" y="174879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735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1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Use a large, sans serif font (such as Arial) – minimum size 14 in print, 24 on slides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735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1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Ensure strong </a:t>
            </a:r>
            <a:r>
              <a:rPr lang="en-US" sz="2100" b="0" i="0" u="none" strike="noStrike" cap="none" dirty="0" err="1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colour</a:t>
            </a:r>
            <a:r>
              <a:rPr lang="en-US" sz="21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 contrast between text and background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735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1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Use images to support written messages wherever possible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735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1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Consider PEC boards for non-verbal communication – affordable and available online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95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>
          <a:extLst>
            <a:ext uri="{FF2B5EF4-FFF2-40B4-BE49-F238E27FC236}">
              <a16:creationId xmlns:a16="http://schemas.microsoft.com/office/drawing/2014/main" id="{E05F8A4B-96D7-491B-68F7-07DBA9A0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>
            <a:extLst>
              <a:ext uri="{FF2B5EF4-FFF2-40B4-BE49-F238E27FC236}">
                <a16:creationId xmlns:a16="http://schemas.microsoft.com/office/drawing/2014/main" id="{C96ACE21-70C2-FBC8-EC57-EA9C9823B445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40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">
            <a:extLst>
              <a:ext uri="{FF2B5EF4-FFF2-40B4-BE49-F238E27FC236}">
                <a16:creationId xmlns:a16="http://schemas.microsoft.com/office/drawing/2014/main" id="{243D8DA1-07A7-FA43-F812-5E3E4CA567FB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Getting through the door – representation and welcome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>
            <a:extLst>
              <a:ext uri="{FF2B5EF4-FFF2-40B4-BE49-F238E27FC236}">
                <a16:creationId xmlns:a16="http://schemas.microsoft.com/office/drawing/2014/main" id="{00D94AB2-B353-0B8B-2DEC-D41CC456459C}"/>
              </a:ext>
            </a:extLst>
          </p:cNvPr>
          <p:cNvSpPr/>
          <p:nvPr/>
        </p:nvSpPr>
        <p:spPr>
          <a:xfrm>
            <a:off x="548640" y="1200150"/>
            <a:ext cx="7772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If people can’t see someone who looks like them in your space, they may not feel welcome</a:t>
            </a:r>
          </a:p>
          <a:p>
            <a:pPr marL="342900" marR="0" lvl="0" indent="-38100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Have volunteers who can speak languages from the communities you serve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Clear signs show people they are welcome – flags from around the world, a rainbow flag, or multilingual welcome posters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Give clear information about arrival times, what to expect, and how the space works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77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">
          <a:extLst>
            <a:ext uri="{FF2B5EF4-FFF2-40B4-BE49-F238E27FC236}">
              <a16:creationId xmlns:a16="http://schemas.microsoft.com/office/drawing/2014/main" id="{04028115-CC1D-EFBE-FE1D-F3421388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>
            <a:extLst>
              <a:ext uri="{FF2B5EF4-FFF2-40B4-BE49-F238E27FC236}">
                <a16:creationId xmlns:a16="http://schemas.microsoft.com/office/drawing/2014/main" id="{D3A0B587-EE5E-78B6-3D30-0C4966015D65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40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>
            <a:extLst>
              <a:ext uri="{FF2B5EF4-FFF2-40B4-BE49-F238E27FC236}">
                <a16:creationId xmlns:a16="http://schemas.microsoft.com/office/drawing/2014/main" id="{DFEB89F0-C785-226A-9991-D7929F8A01CA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Getting through the door – practical flexibility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4">
            <a:extLst>
              <a:ext uri="{FF2B5EF4-FFF2-40B4-BE49-F238E27FC236}">
                <a16:creationId xmlns:a16="http://schemas.microsoft.com/office/drawing/2014/main" id="{C5BB34F7-52F3-F5BA-C136-8A4052EED011}"/>
              </a:ext>
            </a:extLst>
          </p:cNvPr>
          <p:cNvSpPr/>
          <p:nvPr/>
        </p:nvSpPr>
        <p:spPr>
          <a:xfrm>
            <a:off x="548640" y="1108710"/>
            <a:ext cx="777240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Being flexible when people ask for extra help makes a huge difference: providing a space to pray, moving seats for a wheelchair user, offering straws – every small action helps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Always offer help – never force it. People like to be given choices. Respect their decisions, even if something takes them longer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Follow through on the help someone asks for. Being let down after asking is more discouraging than not being asked at all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854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">
          <a:extLst>
            <a:ext uri="{FF2B5EF4-FFF2-40B4-BE49-F238E27FC236}">
              <a16:creationId xmlns:a16="http://schemas.microsoft.com/office/drawing/2014/main" id="{AADB4945-4143-BA8D-64B0-D07704562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>
            <a:extLst>
              <a:ext uri="{FF2B5EF4-FFF2-40B4-BE49-F238E27FC236}">
                <a16:creationId xmlns:a16="http://schemas.microsoft.com/office/drawing/2014/main" id="{313AAE8F-4DC6-B383-1400-94AE81224585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>
            <a:extLst>
              <a:ext uri="{FF2B5EF4-FFF2-40B4-BE49-F238E27FC236}">
                <a16:creationId xmlns:a16="http://schemas.microsoft.com/office/drawing/2014/main" id="{6C7240A7-4693-CD88-99D9-4C024285496B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Today we’ll cover…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>
            <a:extLst>
              <a:ext uri="{FF2B5EF4-FFF2-40B4-BE49-F238E27FC236}">
                <a16:creationId xmlns:a16="http://schemas.microsoft.com/office/drawing/2014/main" id="{2EAA83C5-3BEA-61D2-F9C6-4EA930F406F2}"/>
              </a:ext>
            </a:extLst>
          </p:cNvPr>
          <p:cNvSpPr/>
          <p:nvPr/>
        </p:nvSpPr>
        <p:spPr>
          <a:xfrm>
            <a:off x="548640" y="1097280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400"/>
              <a:buFont typeface="Avenir"/>
              <a:buChar char="•"/>
            </a:pPr>
            <a:r>
              <a:rPr lang="en-US" sz="24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Thinking about access and inclusion in an equitable way</a:t>
            </a:r>
          </a:p>
          <a:p>
            <a:pPr marL="3429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624B49"/>
              </a:buClr>
              <a:buSzPts val="2400"/>
              <a:buFont typeface="Avenir"/>
              <a:buChar char="•"/>
            </a:pPr>
            <a:r>
              <a:rPr lang="en-US" sz="24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Barriers that exist across society and ways to remove them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624B49"/>
              </a:buClr>
              <a:buSzPts val="2400"/>
              <a:buFont typeface="Avenir"/>
              <a:buChar char="•"/>
            </a:pPr>
            <a:r>
              <a:rPr lang="en-US" sz="24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Ways to talk about access and ask people what works for them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1200"/>
              </a:spcBef>
              <a:spcAft>
                <a:spcPts val="0"/>
              </a:spcAft>
              <a:buClr>
                <a:srgbClr val="624B49"/>
              </a:buClr>
              <a:buSzPts val="2400"/>
              <a:buFont typeface="Avenir"/>
              <a:buChar char="•"/>
            </a:pPr>
            <a:r>
              <a:rPr lang="en-US" sz="24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How you can use the Warm Welcome Spaces Inclusion Toolkit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310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">
          <a:extLst>
            <a:ext uri="{FF2B5EF4-FFF2-40B4-BE49-F238E27FC236}">
              <a16:creationId xmlns:a16="http://schemas.microsoft.com/office/drawing/2014/main" id="{FBCA880A-1A38-BCFB-1177-89716FD18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>
            <a:extLst>
              <a:ext uri="{FF2B5EF4-FFF2-40B4-BE49-F238E27FC236}">
                <a16:creationId xmlns:a16="http://schemas.microsoft.com/office/drawing/2014/main" id="{9FE05F20-A72E-DD40-44B0-0815D75D1C74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40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>
            <a:extLst>
              <a:ext uri="{FF2B5EF4-FFF2-40B4-BE49-F238E27FC236}">
                <a16:creationId xmlns:a16="http://schemas.microsoft.com/office/drawing/2014/main" id="{FF70C4BB-E3EC-C850-E53F-FCE45A0E4420}"/>
              </a:ext>
            </a:extLst>
          </p:cNvPr>
          <p:cNvSpPr/>
          <p:nvPr/>
        </p:nvSpPr>
        <p:spPr>
          <a:xfrm>
            <a:off x="274320" y="68580"/>
            <a:ext cx="8046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 dirty="0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Making space for families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>
            <a:extLst>
              <a:ext uri="{FF2B5EF4-FFF2-40B4-BE49-F238E27FC236}">
                <a16:creationId xmlns:a16="http://schemas.microsoft.com/office/drawing/2014/main" id="{3BC314BC-40B3-42A9-D667-9F1752AB4D06}"/>
              </a:ext>
            </a:extLst>
          </p:cNvPr>
          <p:cNvSpPr/>
          <p:nvPr/>
        </p:nvSpPr>
        <p:spPr>
          <a:xfrm>
            <a:off x="548520" y="77736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500"/>
              <a:buFont typeface="Avenir"/>
              <a:buNone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Families aren’t always sure if a community activity welcomes children</a:t>
            </a:r>
            <a:r>
              <a:rPr lang="en-US" sz="2000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- here are some starter tips: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>
            <a:extLst>
              <a:ext uri="{FF2B5EF4-FFF2-40B4-BE49-F238E27FC236}">
                <a16:creationId xmlns:a16="http://schemas.microsoft.com/office/drawing/2014/main" id="{E0AE0249-BBB6-9B0C-DD84-0D7340ECD5B4}"/>
              </a:ext>
            </a:extLst>
          </p:cNvPr>
          <p:cNvSpPr/>
          <p:nvPr/>
        </p:nvSpPr>
        <p:spPr>
          <a:xfrm>
            <a:off x="548520" y="1600350"/>
            <a:ext cx="7772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735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Provide baby change facilities and bottle warming where possible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342900" marR="0" lvl="0" indent="-38735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Have some age-appropriate toys and activities for families to share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342900" marR="0" lvl="0" indent="-38735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000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A</a:t>
            </a: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void jumping in when children are crying – let parents handle it in the way that works for their family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342900" marR="0" lvl="0" indent="-38735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Help single parents feel welcome by introducing them to other parents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778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5">
          <a:extLst>
            <a:ext uri="{FF2B5EF4-FFF2-40B4-BE49-F238E27FC236}">
              <a16:creationId xmlns:a16="http://schemas.microsoft.com/office/drawing/2014/main" id="{A1B59BEA-B439-6433-5137-DC9B5183D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>
            <a:extLst>
              <a:ext uri="{FF2B5EF4-FFF2-40B4-BE49-F238E27FC236}">
                <a16:creationId xmlns:a16="http://schemas.microsoft.com/office/drawing/2014/main" id="{07D091F7-0110-E93D-A028-53DA5227BB77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B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>
            <a:extLst>
              <a:ext uri="{FF2B5EF4-FFF2-40B4-BE49-F238E27FC236}">
                <a16:creationId xmlns:a16="http://schemas.microsoft.com/office/drawing/2014/main" id="{A83BD540-867F-3848-341C-513A5CFB88C3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Be a good racial diversity ally</a:t>
            </a:r>
            <a:endParaRPr sz="24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6">
            <a:extLst>
              <a:ext uri="{FF2B5EF4-FFF2-40B4-BE49-F238E27FC236}">
                <a16:creationId xmlns:a16="http://schemas.microsoft.com/office/drawing/2014/main" id="{4324B7DB-FEA0-94A2-A058-4BE5B5449841}"/>
              </a:ext>
            </a:extLst>
          </p:cNvPr>
          <p:cNvSpPr/>
          <p:nvPr/>
        </p:nvSpPr>
        <p:spPr>
          <a:xfrm>
            <a:off x="457200" y="841248"/>
            <a:ext cx="8247898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1900" b="1" i="0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Listen and learn </a:t>
            </a:r>
            <a:r>
              <a:rPr lang="en-US" sz="19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– listen to experiences of people from racially diverse backgrounds without centering your own perspective</a:t>
            </a:r>
            <a:endParaRPr sz="19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1900" b="1" i="0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Educate yourself </a:t>
            </a:r>
            <a:r>
              <a:rPr lang="en-US" sz="19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– it’s not the responsibility of global majority communities to teach you about racism. Seek out resources</a:t>
            </a:r>
            <a:endParaRPr sz="19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1900" b="1" i="0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Acknowledge privilege and power </a:t>
            </a:r>
            <a:r>
              <a:rPr lang="en-US" sz="19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– actively </a:t>
            </a:r>
            <a:r>
              <a:rPr lang="en-US" sz="1900" b="0" i="0" u="none" strike="noStrike" cap="none" dirty="0" err="1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recognise</a:t>
            </a:r>
            <a:r>
              <a:rPr lang="en-US" sz="19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your own position and work with integrity to tackle racism in your setting</a:t>
            </a:r>
            <a:endParaRPr sz="19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1900" b="1" i="0" u="none" strike="noStrike" cap="none" dirty="0" err="1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Recognise</a:t>
            </a:r>
            <a:r>
              <a:rPr lang="en-US" sz="1900" b="1" i="0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intersectionality </a:t>
            </a:r>
            <a:r>
              <a:rPr lang="en-US" sz="19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– people may face multiple discriminations at once (disability, LGBTQI+ status, gender, religion). This compounds their experience</a:t>
            </a:r>
            <a:endParaRPr sz="19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1900" b="1" i="0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Use your voice </a:t>
            </a:r>
            <a:r>
              <a:rPr lang="en-US" sz="19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– speak up when you witness racist language or exclusion, even when the person affected isn’t in the room</a:t>
            </a:r>
            <a:endParaRPr sz="19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932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0A46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6A4F7-B69B-2658-A6B5-6CB33D031F0C}"/>
              </a:ext>
            </a:extLst>
          </p:cNvPr>
          <p:cNvSpPr/>
          <p:nvPr/>
        </p:nvSpPr>
        <p:spPr>
          <a:xfrm>
            <a:off x="0" y="4438030"/>
            <a:ext cx="1351399" cy="752253"/>
          </a:xfrm>
          <a:prstGeom prst="rect">
            <a:avLst/>
          </a:prstGeom>
          <a:solidFill>
            <a:srgbClr val="5909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Google Shape;217;p17"/>
          <p:cNvSpPr/>
          <p:nvPr/>
        </p:nvSpPr>
        <p:spPr>
          <a:xfrm>
            <a:off x="0" y="-1"/>
            <a:ext cx="109728" cy="5190283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"/>
          <p:cNvSpPr/>
          <p:nvPr/>
        </p:nvSpPr>
        <p:spPr>
          <a:xfrm>
            <a:off x="548640" y="10972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Physical barriers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7"/>
          <p:cNvSpPr/>
          <p:nvPr/>
        </p:nvSpPr>
        <p:spPr>
          <a:xfrm>
            <a:off x="548640" y="2560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6A000"/>
              </a:buClr>
              <a:buSzPts val="1800"/>
              <a:buFont typeface="Avenir"/>
              <a:buNone/>
            </a:pPr>
            <a:r>
              <a:rPr lang="en-US" sz="2400" b="0" i="0" u="none" strike="noStrike" cap="none">
                <a:solidFill>
                  <a:srgbClr val="F6A000"/>
                </a:solidFill>
                <a:latin typeface="Avenir"/>
                <a:ea typeface="Avenir"/>
                <a:cs typeface="Avenir"/>
                <a:sym typeface="Avenir"/>
              </a:rPr>
              <a:t>What you can change – and what you can communicate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7" descr="/home/claude/unpacked_orig/ppt/media/image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4023360"/>
            <a:ext cx="10972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>
          <a:extLst>
            <a:ext uri="{FF2B5EF4-FFF2-40B4-BE49-F238E27FC236}">
              <a16:creationId xmlns:a16="http://schemas.microsoft.com/office/drawing/2014/main" id="{7D572F8A-7801-63F1-CD05-4FFD01F26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>
            <a:extLst>
              <a:ext uri="{FF2B5EF4-FFF2-40B4-BE49-F238E27FC236}">
                <a16:creationId xmlns:a16="http://schemas.microsoft.com/office/drawing/2014/main" id="{BC3151F0-41C7-0850-B7E3-F446A8B4505F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>
            <a:extLst>
              <a:ext uri="{FF2B5EF4-FFF2-40B4-BE49-F238E27FC236}">
                <a16:creationId xmlns:a16="http://schemas.microsoft.com/office/drawing/2014/main" id="{15C4EDBC-1122-2171-AE4A-AACFC8C72E8B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Improving physical spaces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8">
            <a:extLst>
              <a:ext uri="{FF2B5EF4-FFF2-40B4-BE49-F238E27FC236}">
                <a16:creationId xmlns:a16="http://schemas.microsoft.com/office/drawing/2014/main" id="{63E51B3C-E52F-88F3-2DC3-017F718DD801}"/>
              </a:ext>
            </a:extLst>
          </p:cNvPr>
          <p:cNvSpPr/>
          <p:nvPr/>
        </p:nvSpPr>
        <p:spPr>
          <a:xfrm>
            <a:off x="457200" y="868680"/>
            <a:ext cx="8229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Create more space between chairs and tables for wheels and walking aids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7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Place tables and chairs near the refreshment area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7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Make trays and straws available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7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Keep the accessible toilet clear and make sure everyone knows where the key is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7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De-clutter corridors for easy access with walking aids or pushchairs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7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Consider access buttons on heavy doors (fire doors excluded)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7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Try to arrange ramps where there are steps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21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>
          <a:extLst>
            <a:ext uri="{FF2B5EF4-FFF2-40B4-BE49-F238E27FC236}">
              <a16:creationId xmlns:a16="http://schemas.microsoft.com/office/drawing/2014/main" id="{4E5CB3FD-94B6-EAD4-5F91-5A0E7E920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>
            <a:extLst>
              <a:ext uri="{FF2B5EF4-FFF2-40B4-BE49-F238E27FC236}">
                <a16:creationId xmlns:a16="http://schemas.microsoft.com/office/drawing/2014/main" id="{545A5C57-19C4-1763-D2B6-152BB9770DBE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">
            <a:extLst>
              <a:ext uri="{FF2B5EF4-FFF2-40B4-BE49-F238E27FC236}">
                <a16:creationId xmlns:a16="http://schemas.microsoft.com/office/drawing/2014/main" id="{6D9B712C-B460-08E8-58E8-33FD7278940B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Improving physical spaces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>
            <a:extLst>
              <a:ext uri="{FF2B5EF4-FFF2-40B4-BE49-F238E27FC236}">
                <a16:creationId xmlns:a16="http://schemas.microsoft.com/office/drawing/2014/main" id="{EEC58C51-51FB-1D13-09E8-7903B539DB00}"/>
              </a:ext>
            </a:extLst>
          </p:cNvPr>
          <p:cNvSpPr/>
          <p:nvPr/>
        </p:nvSpPr>
        <p:spPr>
          <a:xfrm>
            <a:off x="548640" y="25146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C7B78"/>
              </a:buClr>
              <a:buSzPts val="1300"/>
              <a:buFont typeface="Avenir"/>
              <a:buNone/>
            </a:pPr>
            <a:r>
              <a:rPr lang="en-US" sz="4000" b="0" u="none" strike="noStrike" cap="none" dirty="0">
                <a:latin typeface="Avenir"/>
                <a:ea typeface="Avenir"/>
                <a:cs typeface="Avenir"/>
                <a:sym typeface="Avenir"/>
              </a:rPr>
              <a:t>Let people know if your space is wheelchair friendly on social media and posters. Resources are in the Digital Resource Bank.</a:t>
            </a:r>
            <a:endParaRPr sz="4000" b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514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">
          <a:extLst>
            <a:ext uri="{FF2B5EF4-FFF2-40B4-BE49-F238E27FC236}">
              <a16:creationId xmlns:a16="http://schemas.microsoft.com/office/drawing/2014/main" id="{1D3F5D57-FC11-070C-43A8-043555874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>
            <a:extLst>
              <a:ext uri="{FF2B5EF4-FFF2-40B4-BE49-F238E27FC236}">
                <a16:creationId xmlns:a16="http://schemas.microsoft.com/office/drawing/2014/main" id="{0B617796-B14B-3258-2F78-73286D2CEFBB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9">
            <a:extLst>
              <a:ext uri="{FF2B5EF4-FFF2-40B4-BE49-F238E27FC236}">
                <a16:creationId xmlns:a16="http://schemas.microsoft.com/office/drawing/2014/main" id="{FDEBD535-BF71-A995-486C-010572449656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Physical spaces – supporting independence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>
            <a:extLst>
              <a:ext uri="{FF2B5EF4-FFF2-40B4-BE49-F238E27FC236}">
                <a16:creationId xmlns:a16="http://schemas.microsoft.com/office/drawing/2014/main" id="{8A549E73-DD8C-41F7-A8FD-2A107BBC950F}"/>
              </a:ext>
            </a:extLst>
          </p:cNvPr>
          <p:cNvSpPr/>
          <p:nvPr/>
        </p:nvSpPr>
        <p:spPr>
          <a:xfrm>
            <a:off x="548640" y="10058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600"/>
              <a:buFont typeface="Avenir"/>
              <a:buNone/>
            </a:pPr>
            <a:r>
              <a:rPr lang="en-US" sz="20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The physical layout can support people to feel dignified and independent: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>
            <a:extLst>
              <a:ext uri="{FF2B5EF4-FFF2-40B4-BE49-F238E27FC236}">
                <a16:creationId xmlns:a16="http://schemas.microsoft.com/office/drawing/2014/main" id="{2756134B-FB83-F6EE-3A13-090E6D06C70C}"/>
              </a:ext>
            </a:extLst>
          </p:cNvPr>
          <p:cNvSpPr/>
          <p:nvPr/>
        </p:nvSpPr>
        <p:spPr>
          <a:xfrm>
            <a:off x="548640" y="173736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1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Create space so people can move freely to refreshments, toilets and exits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1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Lay out the refreshment area so someone can pop a cup down while they choose their own biscuit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1000"/>
              </a:spcBef>
              <a:spcAft>
                <a:spcPts val="0"/>
              </a:spcAft>
              <a:buClr>
                <a:srgbClr val="624B49"/>
              </a:buClr>
              <a:buSzPts val="2100"/>
              <a:buFont typeface="Avenir"/>
              <a:buChar char="•"/>
            </a:pPr>
            <a:r>
              <a:rPr lang="en-US" sz="21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Ask a wheelchair user if they’d rather stay in their chair or transfer to another</a:t>
            </a: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05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B548CC9D-4C2F-A01E-7687-C58991D6C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>
            <a:extLst>
              <a:ext uri="{FF2B5EF4-FFF2-40B4-BE49-F238E27FC236}">
                <a16:creationId xmlns:a16="http://schemas.microsoft.com/office/drawing/2014/main" id="{628286CF-2444-1BC7-5086-96CA2A1026E7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0">
            <a:extLst>
              <a:ext uri="{FF2B5EF4-FFF2-40B4-BE49-F238E27FC236}">
                <a16:creationId xmlns:a16="http://schemas.microsoft.com/office/drawing/2014/main" id="{4447F5D9-0606-D9E0-5E1E-13F0216FD6D9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Sensory barriers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0">
            <a:extLst>
              <a:ext uri="{FF2B5EF4-FFF2-40B4-BE49-F238E27FC236}">
                <a16:creationId xmlns:a16="http://schemas.microsoft.com/office/drawing/2014/main" id="{D83EB087-EEE8-875E-247D-43D64191146E}"/>
              </a:ext>
            </a:extLst>
          </p:cNvPr>
          <p:cNvSpPr/>
          <p:nvPr/>
        </p:nvSpPr>
        <p:spPr>
          <a:xfrm>
            <a:off x="457200" y="868680"/>
            <a:ext cx="7772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500"/>
              <a:buFont typeface="Avenir"/>
              <a:buNone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All sorts of people experience sensory barriers – neurodivergent people, stroke survivors, those with cognitive disabilities.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>
            <a:extLst>
              <a:ext uri="{FF2B5EF4-FFF2-40B4-BE49-F238E27FC236}">
                <a16:creationId xmlns:a16="http://schemas.microsoft.com/office/drawing/2014/main" id="{99CFFD57-85FA-2BD1-A98F-E1D195BE0DEF}"/>
              </a:ext>
            </a:extLst>
          </p:cNvPr>
          <p:cNvSpPr/>
          <p:nvPr/>
        </p:nvSpPr>
        <p:spPr>
          <a:xfrm>
            <a:off x="548640" y="1707577"/>
            <a:ext cx="8132400" cy="25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Offer a mix of cushioned and hard chairs </a:t>
            </a:r>
            <a:r>
              <a:rPr lang="en-US" sz="2000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certain textures can be uncomfortable</a:t>
            </a:r>
          </a:p>
          <a:p>
            <a:pPr marL="342900" marR="0" lvl="0" indent="-381000" algn="l" rtl="0">
              <a:spcBef>
                <a:spcPts val="7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Lighting, sound and temperature can be uncomfortable or overstimulating – adjust where possible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7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If you can allocate a quiet room or area, signpost it when people arrive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81000" algn="l" rtl="0">
              <a:spcBef>
                <a:spcPts val="7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Movable furniture helps guests and interpreters position themselves as needed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921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9">
          <a:extLst>
            <a:ext uri="{FF2B5EF4-FFF2-40B4-BE49-F238E27FC236}">
              <a16:creationId xmlns:a16="http://schemas.microsoft.com/office/drawing/2014/main" id="{E06D7E5B-D1BF-CDC4-B4F1-42601148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>
            <a:extLst>
              <a:ext uri="{FF2B5EF4-FFF2-40B4-BE49-F238E27FC236}">
                <a16:creationId xmlns:a16="http://schemas.microsoft.com/office/drawing/2014/main" id="{4EEEA2AD-1B67-F58F-9D71-7F8333CB26C0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0">
            <a:extLst>
              <a:ext uri="{FF2B5EF4-FFF2-40B4-BE49-F238E27FC236}">
                <a16:creationId xmlns:a16="http://schemas.microsoft.com/office/drawing/2014/main" id="{386024DE-C70B-58F4-2022-7E8245053600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Sensory barriers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>
            <a:extLst>
              <a:ext uri="{FF2B5EF4-FFF2-40B4-BE49-F238E27FC236}">
                <a16:creationId xmlns:a16="http://schemas.microsoft.com/office/drawing/2014/main" id="{D215EA34-347A-B299-FBBC-7989553D629A}"/>
              </a:ext>
            </a:extLst>
          </p:cNvPr>
          <p:cNvSpPr/>
          <p:nvPr/>
        </p:nvSpPr>
        <p:spPr>
          <a:xfrm>
            <a:off x="548654" y="1645925"/>
            <a:ext cx="8132400" cy="25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0">
            <a:extLst>
              <a:ext uri="{FF2B5EF4-FFF2-40B4-BE49-F238E27FC236}">
                <a16:creationId xmlns:a16="http://schemas.microsoft.com/office/drawing/2014/main" id="{544CF1D4-7179-AA8B-D538-98737FD18BFE}"/>
              </a:ext>
            </a:extLst>
          </p:cNvPr>
          <p:cNvSpPr/>
          <p:nvPr/>
        </p:nvSpPr>
        <p:spPr>
          <a:xfrm>
            <a:off x="685800" y="234315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C7B78"/>
              </a:buClr>
              <a:buSzPts val="1300"/>
              <a:buFont typeface="Avenir"/>
              <a:buNone/>
            </a:pPr>
            <a:r>
              <a:rPr lang="en-US" sz="4000" b="0" i="1" u="none" strike="noStrike" cap="none" dirty="0">
                <a:solidFill>
                  <a:srgbClr val="8C7B78"/>
                </a:solidFill>
                <a:latin typeface="Avenir"/>
                <a:ea typeface="Avenir"/>
                <a:cs typeface="Avenir"/>
                <a:sym typeface="Avenir"/>
              </a:rPr>
              <a:t>A Neurodiversity Guide is available in the Digital Resource Bank.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424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>
          <a:extLst>
            <a:ext uri="{FF2B5EF4-FFF2-40B4-BE49-F238E27FC236}">
              <a16:creationId xmlns:a16="http://schemas.microsoft.com/office/drawing/2014/main" id="{B96ABEBA-48CD-15C5-6AD4-3821545E9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>
            <a:extLst>
              <a:ext uri="{FF2B5EF4-FFF2-40B4-BE49-F238E27FC236}">
                <a16:creationId xmlns:a16="http://schemas.microsoft.com/office/drawing/2014/main" id="{1E2046AC-CE51-F494-DDF6-052CEE812057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6A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">
            <a:extLst>
              <a:ext uri="{FF2B5EF4-FFF2-40B4-BE49-F238E27FC236}">
                <a16:creationId xmlns:a16="http://schemas.microsoft.com/office/drawing/2014/main" id="{3EFD268B-C24F-2E91-A6B4-3CA1DF542551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Inclusion in action – case studies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1">
            <a:extLst>
              <a:ext uri="{FF2B5EF4-FFF2-40B4-BE49-F238E27FC236}">
                <a16:creationId xmlns:a16="http://schemas.microsoft.com/office/drawing/2014/main" id="{0FB0DAB8-DDA3-E2CB-4451-226E42A4668A}"/>
              </a:ext>
            </a:extLst>
          </p:cNvPr>
          <p:cNvSpPr/>
          <p:nvPr/>
        </p:nvSpPr>
        <p:spPr>
          <a:xfrm>
            <a:off x="898574" y="1133856"/>
            <a:ext cx="7346852" cy="640080"/>
          </a:xfrm>
          <a:prstGeom prst="rect">
            <a:avLst/>
          </a:prstGeom>
          <a:solidFill>
            <a:srgbClr val="EC5C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 Book" panose="02000503020000020003" pitchFamily="2" charset="0"/>
            </a:endParaRPr>
          </a:p>
        </p:txBody>
      </p:sp>
      <p:sp>
        <p:nvSpPr>
          <p:cNvPr id="272" name="Google Shape;272;p21">
            <a:extLst>
              <a:ext uri="{FF2B5EF4-FFF2-40B4-BE49-F238E27FC236}">
                <a16:creationId xmlns:a16="http://schemas.microsoft.com/office/drawing/2014/main" id="{5700B221-F417-92BE-17B3-09413DE2B6C3}"/>
              </a:ext>
            </a:extLst>
          </p:cNvPr>
          <p:cNvSpPr/>
          <p:nvPr/>
        </p:nvSpPr>
        <p:spPr>
          <a:xfrm>
            <a:off x="898574" y="1133856"/>
            <a:ext cx="7346852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300"/>
            </a:pPr>
            <a:r>
              <a:rPr lang="en-US" sz="2400" b="1" dirty="0">
                <a:solidFill>
                  <a:srgbClr val="FFFFFF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Wroughton Library, Swindon</a:t>
            </a:r>
            <a:endParaRPr lang="en-US" sz="2400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">
            <a:extLst>
              <a:ext uri="{FF2B5EF4-FFF2-40B4-BE49-F238E27FC236}">
                <a16:creationId xmlns:a16="http://schemas.microsoft.com/office/drawing/2014/main" id="{5A83AC3C-D862-0E91-2DA3-70CE9A0096D4}"/>
              </a:ext>
            </a:extLst>
          </p:cNvPr>
          <p:cNvSpPr/>
          <p:nvPr/>
        </p:nvSpPr>
        <p:spPr>
          <a:xfrm>
            <a:off x="898574" y="1865376"/>
            <a:ext cx="7346852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624B49"/>
              </a:buClr>
              <a:buSzPts val="1200"/>
            </a:pPr>
            <a:r>
              <a:rPr lang="en-US" sz="2400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Worked with the Roxi Foundation (a local neurodivergent charity) to plan changes. Introduced </a:t>
            </a:r>
            <a:r>
              <a:rPr lang="en-US" sz="2400" dirty="0" err="1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coloured</a:t>
            </a:r>
            <a:r>
              <a:rPr lang="en-US" sz="2400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tissue window displays, a safe space teepee, sensory items, and imaginative play resources. Now have several neurodivergent volunteers.</a:t>
            </a:r>
            <a:endParaRPr lang="en-US" sz="2400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048594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>
          <a:extLst>
            <a:ext uri="{FF2B5EF4-FFF2-40B4-BE49-F238E27FC236}">
              <a16:creationId xmlns:a16="http://schemas.microsoft.com/office/drawing/2014/main" id="{3F05903C-3065-95DF-21D9-CA7B414B3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>
            <a:extLst>
              <a:ext uri="{FF2B5EF4-FFF2-40B4-BE49-F238E27FC236}">
                <a16:creationId xmlns:a16="http://schemas.microsoft.com/office/drawing/2014/main" id="{458143F2-5170-55CA-58BB-383F75275E13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6A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">
            <a:extLst>
              <a:ext uri="{FF2B5EF4-FFF2-40B4-BE49-F238E27FC236}">
                <a16:creationId xmlns:a16="http://schemas.microsoft.com/office/drawing/2014/main" id="{BE3C6742-883C-EDC7-8772-7A11DA83D8A2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Inclusion in action – case studies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1">
            <a:extLst>
              <a:ext uri="{FF2B5EF4-FFF2-40B4-BE49-F238E27FC236}">
                <a16:creationId xmlns:a16="http://schemas.microsoft.com/office/drawing/2014/main" id="{316D566F-5CE0-27F5-D1F6-A7B8205CF916}"/>
              </a:ext>
            </a:extLst>
          </p:cNvPr>
          <p:cNvSpPr/>
          <p:nvPr/>
        </p:nvSpPr>
        <p:spPr>
          <a:xfrm>
            <a:off x="898574" y="1133856"/>
            <a:ext cx="7346852" cy="640080"/>
          </a:xfrm>
          <a:prstGeom prst="rect">
            <a:avLst/>
          </a:prstGeom>
          <a:solidFill>
            <a:srgbClr val="971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venir Book" panose="02000503020000020003" pitchFamily="2" charset="0"/>
            </a:endParaRPr>
          </a:p>
        </p:txBody>
      </p:sp>
      <p:sp>
        <p:nvSpPr>
          <p:cNvPr id="272" name="Google Shape;272;p21">
            <a:extLst>
              <a:ext uri="{FF2B5EF4-FFF2-40B4-BE49-F238E27FC236}">
                <a16:creationId xmlns:a16="http://schemas.microsoft.com/office/drawing/2014/main" id="{1F78EF69-B8CA-3098-FBB8-4D748D1C8017}"/>
              </a:ext>
            </a:extLst>
          </p:cNvPr>
          <p:cNvSpPr/>
          <p:nvPr/>
        </p:nvSpPr>
        <p:spPr>
          <a:xfrm>
            <a:off x="898574" y="1133856"/>
            <a:ext cx="7346852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Thursdays Together, Southampton</a:t>
            </a:r>
            <a:endParaRPr sz="24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1">
            <a:extLst>
              <a:ext uri="{FF2B5EF4-FFF2-40B4-BE49-F238E27FC236}">
                <a16:creationId xmlns:a16="http://schemas.microsoft.com/office/drawing/2014/main" id="{58290242-23F6-11D4-7B8F-7D495A0C56E7}"/>
              </a:ext>
            </a:extLst>
          </p:cNvPr>
          <p:cNvSpPr/>
          <p:nvPr/>
        </p:nvSpPr>
        <p:spPr>
          <a:xfrm>
            <a:off x="898574" y="1865376"/>
            <a:ext cx="7346852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200"/>
              <a:buFont typeface="Avenir"/>
              <a:buNone/>
            </a:pPr>
            <a:r>
              <a:rPr lang="en-US" sz="2400" b="0" i="0" u="none" strike="noStrike" cap="none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Noticed people waiting outside rather than coming in – the community room felt overwhelming when busy. Expanded seating to create a quieter corner with sofas away from the busiest areas. Now visitors can choose what suits them.</a:t>
            </a:r>
            <a:endParaRPr sz="2400" b="0" i="0" u="none" strike="noStrike" cap="none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21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">
          <a:extLst>
            <a:ext uri="{FF2B5EF4-FFF2-40B4-BE49-F238E27FC236}">
              <a16:creationId xmlns:a16="http://schemas.microsoft.com/office/drawing/2014/main" id="{61128CBC-F89A-B54E-776D-704B78826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>
            <a:extLst>
              <a:ext uri="{FF2B5EF4-FFF2-40B4-BE49-F238E27FC236}">
                <a16:creationId xmlns:a16="http://schemas.microsoft.com/office/drawing/2014/main" id="{9936B0D2-CB47-8CD9-B395-AD669733826C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>
            <a:extLst>
              <a:ext uri="{FF2B5EF4-FFF2-40B4-BE49-F238E27FC236}">
                <a16:creationId xmlns:a16="http://schemas.microsoft.com/office/drawing/2014/main" id="{008A8A3D-FE57-2687-C9C2-EB983F7454DE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Three ingredients that make more people feel welcome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">
            <a:extLst>
              <a:ext uri="{FF2B5EF4-FFF2-40B4-BE49-F238E27FC236}">
                <a16:creationId xmlns:a16="http://schemas.microsoft.com/office/drawing/2014/main" id="{D8775CCF-926D-84DB-0A8D-0BD7087B1B91}"/>
              </a:ext>
            </a:extLst>
          </p:cNvPr>
          <p:cNvSpPr/>
          <p:nvPr/>
        </p:nvSpPr>
        <p:spPr>
          <a:xfrm>
            <a:off x="548640" y="1005840"/>
            <a:ext cx="2468880" cy="457200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>
            <a:extLst>
              <a:ext uri="{FF2B5EF4-FFF2-40B4-BE49-F238E27FC236}">
                <a16:creationId xmlns:a16="http://schemas.microsoft.com/office/drawing/2014/main" id="{49904A95-9A0D-D7A2-B5AF-953B958F3687}"/>
              </a:ext>
            </a:extLst>
          </p:cNvPr>
          <p:cNvSpPr/>
          <p:nvPr/>
        </p:nvSpPr>
        <p:spPr>
          <a:xfrm>
            <a:off x="548640" y="100584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Equity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">
            <a:extLst>
              <a:ext uri="{FF2B5EF4-FFF2-40B4-BE49-F238E27FC236}">
                <a16:creationId xmlns:a16="http://schemas.microsoft.com/office/drawing/2014/main" id="{182962D8-4018-2A7B-A50A-2488137AF5E0}"/>
              </a:ext>
            </a:extLst>
          </p:cNvPr>
          <p:cNvSpPr/>
          <p:nvPr/>
        </p:nvSpPr>
        <p:spPr>
          <a:xfrm>
            <a:off x="548640" y="1645920"/>
            <a:ext cx="246888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300"/>
              <a:buFont typeface="Avenir"/>
              <a:buNone/>
            </a:pPr>
            <a:r>
              <a:rPr lang="en-US" sz="20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Recognising that people don’t all start from the same place. For some people to experience a space equally, they may need different support.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>
            <a:extLst>
              <a:ext uri="{FF2B5EF4-FFF2-40B4-BE49-F238E27FC236}">
                <a16:creationId xmlns:a16="http://schemas.microsoft.com/office/drawing/2014/main" id="{FB03B33B-9BA3-B3F7-A827-2AE8C6D71DF4}"/>
              </a:ext>
            </a:extLst>
          </p:cNvPr>
          <p:cNvSpPr/>
          <p:nvPr/>
        </p:nvSpPr>
        <p:spPr>
          <a:xfrm>
            <a:off x="3337560" y="1005840"/>
            <a:ext cx="2468880" cy="457200"/>
          </a:xfrm>
          <a:prstGeom prst="rect">
            <a:avLst/>
          </a:prstGeom>
          <a:solidFill>
            <a:srgbClr val="CB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>
            <a:extLst>
              <a:ext uri="{FF2B5EF4-FFF2-40B4-BE49-F238E27FC236}">
                <a16:creationId xmlns:a16="http://schemas.microsoft.com/office/drawing/2014/main" id="{AD6432D4-04BC-A3AB-3368-184FAFB9AECF}"/>
              </a:ext>
            </a:extLst>
          </p:cNvPr>
          <p:cNvSpPr/>
          <p:nvPr/>
        </p:nvSpPr>
        <p:spPr>
          <a:xfrm>
            <a:off x="3337560" y="100584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Accessibility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>
            <a:extLst>
              <a:ext uri="{FF2B5EF4-FFF2-40B4-BE49-F238E27FC236}">
                <a16:creationId xmlns:a16="http://schemas.microsoft.com/office/drawing/2014/main" id="{E02C2AE5-8F2F-4CA8-D72F-8053625D1972}"/>
              </a:ext>
            </a:extLst>
          </p:cNvPr>
          <p:cNvSpPr/>
          <p:nvPr/>
        </p:nvSpPr>
        <p:spPr>
          <a:xfrm>
            <a:off x="3337560" y="1645920"/>
            <a:ext cx="246888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300"/>
              <a:buFont typeface="Avenir"/>
              <a:buNone/>
            </a:pPr>
            <a:r>
              <a:rPr lang="en-US" sz="19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Recognising that barriers exist for people from marginalised groups, and finding ways to reduce or remove them. Access isn’t only about disabled people.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>
            <a:extLst>
              <a:ext uri="{FF2B5EF4-FFF2-40B4-BE49-F238E27FC236}">
                <a16:creationId xmlns:a16="http://schemas.microsoft.com/office/drawing/2014/main" id="{69F081B6-AB6D-4384-468A-7CCC0DAB2E46}"/>
              </a:ext>
            </a:extLst>
          </p:cNvPr>
          <p:cNvSpPr/>
          <p:nvPr/>
        </p:nvSpPr>
        <p:spPr>
          <a:xfrm>
            <a:off x="6126480" y="1005840"/>
            <a:ext cx="2468880" cy="457200"/>
          </a:xfrm>
          <a:prstGeom prst="rect">
            <a:avLst/>
          </a:prstGeom>
          <a:solidFill>
            <a:srgbClr val="971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>
            <a:extLst>
              <a:ext uri="{FF2B5EF4-FFF2-40B4-BE49-F238E27FC236}">
                <a16:creationId xmlns:a16="http://schemas.microsoft.com/office/drawing/2014/main" id="{0E4772C2-425B-D957-159D-17B5336F1D6F}"/>
              </a:ext>
            </a:extLst>
          </p:cNvPr>
          <p:cNvSpPr/>
          <p:nvPr/>
        </p:nvSpPr>
        <p:spPr>
          <a:xfrm>
            <a:off x="6126480" y="100584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Inclusion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">
            <a:extLst>
              <a:ext uri="{FF2B5EF4-FFF2-40B4-BE49-F238E27FC236}">
                <a16:creationId xmlns:a16="http://schemas.microsoft.com/office/drawing/2014/main" id="{A7BC7330-BD04-9826-760E-DDDCB54D13E8}"/>
              </a:ext>
            </a:extLst>
          </p:cNvPr>
          <p:cNvSpPr/>
          <p:nvPr/>
        </p:nvSpPr>
        <p:spPr>
          <a:xfrm>
            <a:off x="6126480" y="1645920"/>
            <a:ext cx="246888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300"/>
              <a:buFont typeface="Avenir"/>
              <a:buNone/>
            </a:pPr>
            <a:r>
              <a:rPr lang="en-US" sz="19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Creating a space where people from all backgrounds feel they belong and are valued. People aren’t just allowed to be there</a:t>
            </a:r>
            <a:r>
              <a:rPr lang="en-US" sz="190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,</a:t>
            </a:r>
            <a:r>
              <a:rPr lang="en-US" sz="19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 they’re actively welcomed.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460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>
          <a:extLst>
            <a:ext uri="{FF2B5EF4-FFF2-40B4-BE49-F238E27FC236}">
              <a16:creationId xmlns:a16="http://schemas.microsoft.com/office/drawing/2014/main" id="{40E2AF20-6667-3FDB-AE34-60105E984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>
            <a:extLst>
              <a:ext uri="{FF2B5EF4-FFF2-40B4-BE49-F238E27FC236}">
                <a16:creationId xmlns:a16="http://schemas.microsoft.com/office/drawing/2014/main" id="{B1262517-3044-A64B-2D28-DC76280A6B56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6A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">
            <a:extLst>
              <a:ext uri="{FF2B5EF4-FFF2-40B4-BE49-F238E27FC236}">
                <a16:creationId xmlns:a16="http://schemas.microsoft.com/office/drawing/2014/main" id="{C5BCC965-15E5-DF71-016C-2C89FD780FEE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Inclusion in action – case studies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1">
            <a:extLst>
              <a:ext uri="{FF2B5EF4-FFF2-40B4-BE49-F238E27FC236}">
                <a16:creationId xmlns:a16="http://schemas.microsoft.com/office/drawing/2014/main" id="{0BA96079-8E26-0C51-BB05-19EA3FC6EB6A}"/>
              </a:ext>
            </a:extLst>
          </p:cNvPr>
          <p:cNvSpPr/>
          <p:nvPr/>
        </p:nvSpPr>
        <p:spPr>
          <a:xfrm>
            <a:off x="548640" y="1005840"/>
            <a:ext cx="37490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Wroughton Library, Swindon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1">
            <a:extLst>
              <a:ext uri="{FF2B5EF4-FFF2-40B4-BE49-F238E27FC236}">
                <a16:creationId xmlns:a16="http://schemas.microsoft.com/office/drawing/2014/main" id="{C04F93A4-6354-611D-2179-D8B50979D66F}"/>
              </a:ext>
            </a:extLst>
          </p:cNvPr>
          <p:cNvSpPr/>
          <p:nvPr/>
        </p:nvSpPr>
        <p:spPr>
          <a:xfrm>
            <a:off x="548640" y="234315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1600"/>
              <a:buFont typeface="Avenir"/>
              <a:buNone/>
            </a:pPr>
            <a:r>
              <a:rPr lang="en-US" sz="4000" b="1" i="1" u="none" strike="noStrike" cap="none" dirty="0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Small, thoughtful changes can transform how a space feels – for guests and volunteers alike.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243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6A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"/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2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Thinking of your space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548640" y="1371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200"/>
              <a:buFont typeface="Avenir"/>
              <a:buNone/>
            </a:pPr>
            <a:r>
              <a:rPr lang="en-US" sz="2800" b="1" i="0" u="none" strike="noStrike" cap="none" dirty="0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Have these examples made you think about small changes your space could try?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548640" y="2377440"/>
            <a:ext cx="7772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800"/>
              <a:buFont typeface="Avenir"/>
              <a:buNone/>
            </a:pPr>
            <a:r>
              <a:rPr lang="en-US" sz="28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Why not note them down now?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548640" y="3108960"/>
            <a:ext cx="7772400" cy="54864"/>
          </a:xfrm>
          <a:prstGeom prst="rect">
            <a:avLst/>
          </a:prstGeom>
          <a:solidFill>
            <a:srgbClr val="F6A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88" name="Google Shape;288;p22"/>
          <p:cNvSpPr/>
          <p:nvPr/>
        </p:nvSpPr>
        <p:spPr>
          <a:xfrm>
            <a:off x="548640" y="338328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C7B78"/>
              </a:buClr>
              <a:buSzPts val="1600"/>
              <a:buFont typeface="Avenir"/>
              <a:buNone/>
            </a:pPr>
            <a:r>
              <a:rPr lang="en-US" sz="2800" b="0" i="1" u="none" strike="noStrike" cap="none">
                <a:solidFill>
                  <a:srgbClr val="8C7B78"/>
                </a:solidFill>
                <a:latin typeface="Avenir"/>
                <a:ea typeface="Avenir"/>
                <a:cs typeface="Avenir"/>
                <a:sym typeface="Avenir"/>
              </a:rPr>
              <a:t>Even one or two ideas is a great start.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0A46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D7DA2-3A30-6D56-716B-E24B2A3DD0CE}"/>
              </a:ext>
            </a:extLst>
          </p:cNvPr>
          <p:cNvSpPr/>
          <p:nvPr/>
        </p:nvSpPr>
        <p:spPr>
          <a:xfrm>
            <a:off x="-14886" y="4463548"/>
            <a:ext cx="1351399" cy="752253"/>
          </a:xfrm>
          <a:prstGeom prst="rect">
            <a:avLst/>
          </a:prstGeom>
          <a:solidFill>
            <a:srgbClr val="5909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Google Shape;294;p23"/>
          <p:cNvSpPr/>
          <p:nvPr/>
        </p:nvSpPr>
        <p:spPr>
          <a:xfrm>
            <a:off x="0" y="-1"/>
            <a:ext cx="109728" cy="5215801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"/>
          <p:cNvSpPr/>
          <p:nvPr/>
        </p:nvSpPr>
        <p:spPr>
          <a:xfrm>
            <a:off x="548640" y="109728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Talking about access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/>
          <p:nvPr/>
        </p:nvSpPr>
        <p:spPr>
          <a:xfrm>
            <a:off x="548640" y="256032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6A000"/>
              </a:buClr>
              <a:buSzPts val="1800"/>
              <a:buFont typeface="Avenir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How and when to have the conversation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23" descr="/home/claude/unpacked_orig/ppt/media/image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4023360"/>
            <a:ext cx="10972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B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"/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Talking about access – what to say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548640" y="100584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500"/>
              <a:buFont typeface="Avenir"/>
              <a:buNone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To avoid assumptions, ask everyone as you greet them, especially new guests: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822960" y="1783080"/>
            <a:ext cx="74980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2000" b="0" i="1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“If there’s anything you need, just ask a team member.”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2000" b="0" i="1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“Would you like me to help you with anything?”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2000" b="0" i="1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“Do you have any questions about the space?”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2000" b="0" i="1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“It’s your first visit – is there anything you’re unsure about?”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r>
              <a:rPr lang="en-US" sz="2000" b="0" i="1" u="none" strike="noStrike" cap="none" dirty="0">
                <a:solidFill>
                  <a:srgbClr val="590A46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“Just so you know, we have an accessible toilet / quiet space / toys and crafts / alternative milk.”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>
          <a:extLst>
            <a:ext uri="{FF2B5EF4-FFF2-40B4-BE49-F238E27FC236}">
              <a16:creationId xmlns:a16="http://schemas.microsoft.com/office/drawing/2014/main" id="{39B52787-0772-F4FC-0321-DD72F65B9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>
            <a:extLst>
              <a:ext uri="{FF2B5EF4-FFF2-40B4-BE49-F238E27FC236}">
                <a16:creationId xmlns:a16="http://schemas.microsoft.com/office/drawing/2014/main" id="{D47F5FA9-3669-EF6C-743E-914ED0D9B209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B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">
            <a:extLst>
              <a:ext uri="{FF2B5EF4-FFF2-40B4-BE49-F238E27FC236}">
                <a16:creationId xmlns:a16="http://schemas.microsoft.com/office/drawing/2014/main" id="{4BCB15D4-18FF-EA95-33F5-3373D9C785AA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Talking about access – what to say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4">
            <a:extLst>
              <a:ext uri="{FF2B5EF4-FFF2-40B4-BE49-F238E27FC236}">
                <a16:creationId xmlns:a16="http://schemas.microsoft.com/office/drawing/2014/main" id="{06D5C30D-BFEE-5F5C-BBE3-7C55160BA938}"/>
              </a:ext>
            </a:extLst>
          </p:cNvPr>
          <p:cNvSpPr/>
          <p:nvPr/>
        </p:nvSpPr>
        <p:spPr>
          <a:xfrm>
            <a:off x="822960" y="2405575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500"/>
              <a:buFont typeface="Avenir"/>
              <a:buNone/>
            </a:pPr>
            <a:r>
              <a:rPr lang="en-US" sz="4000" b="0" i="0" u="none" strike="noStrike" cap="none" dirty="0">
                <a:solidFill>
                  <a:srgbClr val="624B49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To avoid assumptions, ask everyone as you greet them, especially new guests</a:t>
            </a:r>
            <a:endParaRPr sz="4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322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>
          <a:extLst>
            <a:ext uri="{FF2B5EF4-FFF2-40B4-BE49-F238E27FC236}">
              <a16:creationId xmlns:a16="http://schemas.microsoft.com/office/drawing/2014/main" id="{5DDCEACB-C6CE-7D84-06FA-06BA71A37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>
            <a:extLst>
              <a:ext uri="{FF2B5EF4-FFF2-40B4-BE49-F238E27FC236}">
                <a16:creationId xmlns:a16="http://schemas.microsoft.com/office/drawing/2014/main" id="{D38E2E2B-E25A-DB3C-3B86-A5ACCF162D02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B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">
            <a:extLst>
              <a:ext uri="{FF2B5EF4-FFF2-40B4-BE49-F238E27FC236}">
                <a16:creationId xmlns:a16="http://schemas.microsoft.com/office/drawing/2014/main" id="{F3630E58-61B9-627C-38D4-3C3987C0F52C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Talking about access – what to say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A8C13E5E-2AC7-8416-E7B0-14787FCB2087}"/>
              </a:ext>
            </a:extLst>
          </p:cNvPr>
          <p:cNvSpPr/>
          <p:nvPr/>
        </p:nvSpPr>
        <p:spPr>
          <a:xfrm>
            <a:off x="2057400" y="1463040"/>
            <a:ext cx="5855677" cy="2674620"/>
          </a:xfrm>
          <a:prstGeom prst="wedgeEllipseCallout">
            <a:avLst>
              <a:gd name="adj1" fmla="val -81346"/>
              <a:gd name="adj2" fmla="val 67103"/>
            </a:avLst>
          </a:prstGeom>
          <a:solidFill>
            <a:srgbClr val="EC5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>
              <a:buClr>
                <a:srgbClr val="590A46"/>
              </a:buClr>
              <a:buSzPts val="1500"/>
            </a:pPr>
            <a:r>
              <a:rPr lang="en-US" sz="3200" i="1" dirty="0">
                <a:solidFill>
                  <a:schemeClr val="bg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“Would you like me to show you where to get refreshments?</a:t>
            </a:r>
            <a:endParaRPr lang="en-US" sz="3200" dirty="0">
              <a:solidFill>
                <a:schemeClr val="bg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95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>
          <a:extLst>
            <a:ext uri="{FF2B5EF4-FFF2-40B4-BE49-F238E27FC236}">
              <a16:creationId xmlns:a16="http://schemas.microsoft.com/office/drawing/2014/main" id="{8FF7E726-C2FA-7F87-195B-CC81A6386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>
            <a:extLst>
              <a:ext uri="{FF2B5EF4-FFF2-40B4-BE49-F238E27FC236}">
                <a16:creationId xmlns:a16="http://schemas.microsoft.com/office/drawing/2014/main" id="{7073A3C8-08C8-4E1B-5B73-940EB8774965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B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">
            <a:extLst>
              <a:ext uri="{FF2B5EF4-FFF2-40B4-BE49-F238E27FC236}">
                <a16:creationId xmlns:a16="http://schemas.microsoft.com/office/drawing/2014/main" id="{879DD3BD-57E8-166F-5EBA-FF73E2AEE363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Talking about access – what to say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4">
            <a:extLst>
              <a:ext uri="{FF2B5EF4-FFF2-40B4-BE49-F238E27FC236}">
                <a16:creationId xmlns:a16="http://schemas.microsoft.com/office/drawing/2014/main" id="{EFB5B0A2-4A67-E477-2818-7B0E735A0A70}"/>
              </a:ext>
            </a:extLst>
          </p:cNvPr>
          <p:cNvSpPr/>
          <p:nvPr/>
        </p:nvSpPr>
        <p:spPr>
          <a:xfrm>
            <a:off x="822960" y="1783080"/>
            <a:ext cx="74980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90F9F8DF-1EE7-B01A-CF90-24DEA2E94DFE}"/>
              </a:ext>
            </a:extLst>
          </p:cNvPr>
          <p:cNvSpPr/>
          <p:nvPr/>
        </p:nvSpPr>
        <p:spPr>
          <a:xfrm>
            <a:off x="1195753" y="1234440"/>
            <a:ext cx="5099539" cy="2674620"/>
          </a:xfrm>
          <a:prstGeom prst="wedgeEllipseCallout">
            <a:avLst>
              <a:gd name="adj1" fmla="val 52615"/>
              <a:gd name="adj2" fmla="val 71048"/>
            </a:avLst>
          </a:prstGeom>
          <a:solidFill>
            <a:srgbClr val="EC5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>
              <a:spcBef>
                <a:spcPts val="800"/>
              </a:spcBef>
              <a:buClr>
                <a:srgbClr val="590A46"/>
              </a:buClr>
              <a:buSzPts val="1500"/>
            </a:pPr>
            <a:r>
              <a:rPr lang="en-US" sz="3200" i="1" dirty="0">
                <a:solidFill>
                  <a:schemeClr val="bg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“Can I make you a cup of tea – we have different types of milk”</a:t>
            </a:r>
            <a:endParaRPr lang="en-US" sz="3200" dirty="0">
              <a:solidFill>
                <a:schemeClr val="bg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949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>
          <a:extLst>
            <a:ext uri="{FF2B5EF4-FFF2-40B4-BE49-F238E27FC236}">
              <a16:creationId xmlns:a16="http://schemas.microsoft.com/office/drawing/2014/main" id="{69789B6A-A87C-2310-E2CC-DC5C993F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>
            <a:extLst>
              <a:ext uri="{FF2B5EF4-FFF2-40B4-BE49-F238E27FC236}">
                <a16:creationId xmlns:a16="http://schemas.microsoft.com/office/drawing/2014/main" id="{22240A42-E831-6F2C-6B34-D0BAA8413730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B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">
            <a:extLst>
              <a:ext uri="{FF2B5EF4-FFF2-40B4-BE49-F238E27FC236}">
                <a16:creationId xmlns:a16="http://schemas.microsoft.com/office/drawing/2014/main" id="{90AACAE7-F132-05CE-03E6-4BDD698AD268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Talking about access – what to say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4">
            <a:extLst>
              <a:ext uri="{FF2B5EF4-FFF2-40B4-BE49-F238E27FC236}">
                <a16:creationId xmlns:a16="http://schemas.microsoft.com/office/drawing/2014/main" id="{88CBAF36-4C50-7CF4-2190-BA2D39BCC2F0}"/>
              </a:ext>
            </a:extLst>
          </p:cNvPr>
          <p:cNvSpPr/>
          <p:nvPr/>
        </p:nvSpPr>
        <p:spPr>
          <a:xfrm>
            <a:off x="822960" y="1783080"/>
            <a:ext cx="749808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590A46"/>
              </a:buClr>
              <a:buSzPts val="1500"/>
              <a:buFont typeface="Avenir"/>
              <a:buNone/>
            </a:pPr>
            <a:endParaRPr sz="2000" b="0" i="0" u="none" strike="noStrike" cap="none" dirty="0">
              <a:solidFill>
                <a:schemeClr val="bg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09623698-D3B0-5BCD-821F-39F0ED82DE90}"/>
              </a:ext>
            </a:extLst>
          </p:cNvPr>
          <p:cNvSpPr/>
          <p:nvPr/>
        </p:nvSpPr>
        <p:spPr>
          <a:xfrm>
            <a:off x="2813538" y="1463040"/>
            <a:ext cx="5099539" cy="2674620"/>
          </a:xfrm>
          <a:prstGeom prst="wedgeEllipseCallout">
            <a:avLst>
              <a:gd name="adj1" fmla="val -97040"/>
              <a:gd name="adj2" fmla="val 35545"/>
            </a:avLst>
          </a:prstGeom>
          <a:solidFill>
            <a:srgbClr val="EC5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lvl="0" algn="ctr">
              <a:spcBef>
                <a:spcPts val="800"/>
              </a:spcBef>
              <a:buClr>
                <a:srgbClr val="590A46"/>
              </a:buClr>
              <a:buSzPts val="1500"/>
            </a:pPr>
            <a:r>
              <a:rPr lang="en-US" sz="3200" i="1" dirty="0">
                <a:solidFill>
                  <a:schemeClr val="bg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“Can I help you find a place to sit?”</a:t>
            </a:r>
            <a:endParaRPr lang="en-US" sz="3200" dirty="0">
              <a:solidFill>
                <a:schemeClr val="bg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203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2">
          <a:extLst>
            <a:ext uri="{FF2B5EF4-FFF2-40B4-BE49-F238E27FC236}">
              <a16:creationId xmlns:a16="http://schemas.microsoft.com/office/drawing/2014/main" id="{C1756F5F-86B2-EF12-AAE4-5C2828332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>
            <a:extLst>
              <a:ext uri="{FF2B5EF4-FFF2-40B4-BE49-F238E27FC236}">
                <a16:creationId xmlns:a16="http://schemas.microsoft.com/office/drawing/2014/main" id="{A56E06DF-9BDD-6AE4-010F-D71BA9FC6DBA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CB00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4">
            <a:extLst>
              <a:ext uri="{FF2B5EF4-FFF2-40B4-BE49-F238E27FC236}">
                <a16:creationId xmlns:a16="http://schemas.microsoft.com/office/drawing/2014/main" id="{9920C847-A42E-BCDD-76BA-EF68FFEFB91E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Talking about access – what to say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4">
            <a:extLst>
              <a:ext uri="{FF2B5EF4-FFF2-40B4-BE49-F238E27FC236}">
                <a16:creationId xmlns:a16="http://schemas.microsoft.com/office/drawing/2014/main" id="{BDBFE011-B1EE-5FFD-4F29-C0DA6A55CB99}"/>
              </a:ext>
            </a:extLst>
          </p:cNvPr>
          <p:cNvSpPr/>
          <p:nvPr/>
        </p:nvSpPr>
        <p:spPr>
          <a:xfrm>
            <a:off x="685800" y="234315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B0078"/>
              </a:buClr>
              <a:buSzPts val="1500"/>
              <a:buFont typeface="Avenir"/>
              <a:buNone/>
            </a:pPr>
            <a:r>
              <a:rPr lang="en-US" sz="4000" b="1" i="0" u="none" strike="noStrike" cap="none">
                <a:solidFill>
                  <a:srgbClr val="CB0078"/>
                </a:solidFill>
                <a:latin typeface="Avenir"/>
                <a:ea typeface="Avenir"/>
                <a:cs typeface="Avenir"/>
                <a:sym typeface="Avenir"/>
              </a:rPr>
              <a:t>If you tell everyone what’s available, you’re not assuming who needs it.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84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0A46"/>
        </a:solidFill>
        <a:effectLst/>
      </p:bgPr>
    </p:bg>
    <p:spTree>
      <p:nvGrpSpPr>
        <p:cNvPr id="1" name="Shape 316">
          <a:extLst>
            <a:ext uri="{FF2B5EF4-FFF2-40B4-BE49-F238E27FC236}">
              <a16:creationId xmlns:a16="http://schemas.microsoft.com/office/drawing/2014/main" id="{73C5F5B5-8BFD-F400-34D6-8FDA8256A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4D27EF-72B3-34CB-34AA-1C97A7B41675}"/>
              </a:ext>
            </a:extLst>
          </p:cNvPr>
          <p:cNvSpPr/>
          <p:nvPr/>
        </p:nvSpPr>
        <p:spPr>
          <a:xfrm>
            <a:off x="0" y="4459642"/>
            <a:ext cx="1351399" cy="752253"/>
          </a:xfrm>
          <a:prstGeom prst="rect">
            <a:avLst/>
          </a:prstGeom>
          <a:solidFill>
            <a:srgbClr val="5909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Google Shape;317;p25">
            <a:extLst>
              <a:ext uri="{FF2B5EF4-FFF2-40B4-BE49-F238E27FC236}">
                <a16:creationId xmlns:a16="http://schemas.microsoft.com/office/drawing/2014/main" id="{A95A2C33-DE10-8CE6-575B-F2C7B21DAAF2}"/>
              </a:ext>
            </a:extLst>
          </p:cNvPr>
          <p:cNvSpPr/>
          <p:nvPr/>
        </p:nvSpPr>
        <p:spPr>
          <a:xfrm>
            <a:off x="-1" y="-1"/>
            <a:ext cx="127591" cy="5211895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25" descr="/home/claude/unpacked_orig/ppt/media/image8.png">
            <a:extLst>
              <a:ext uri="{FF2B5EF4-FFF2-40B4-BE49-F238E27FC236}">
                <a16:creationId xmlns:a16="http://schemas.microsoft.com/office/drawing/2014/main" id="{DE0C1C65-85DD-CF5A-C0C5-181240E61D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927" y="123092"/>
            <a:ext cx="1982842" cy="1705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5">
            <a:extLst>
              <a:ext uri="{FF2B5EF4-FFF2-40B4-BE49-F238E27FC236}">
                <a16:creationId xmlns:a16="http://schemas.microsoft.com/office/drawing/2014/main" id="{145294C5-C0C5-8EFE-0DAA-4CBD47089F2D}"/>
              </a:ext>
            </a:extLst>
          </p:cNvPr>
          <p:cNvSpPr/>
          <p:nvPr/>
        </p:nvSpPr>
        <p:spPr>
          <a:xfrm>
            <a:off x="3661820" y="518746"/>
            <a:ext cx="293663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Thank you!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5">
            <a:extLst>
              <a:ext uri="{FF2B5EF4-FFF2-40B4-BE49-F238E27FC236}">
                <a16:creationId xmlns:a16="http://schemas.microsoft.com/office/drawing/2014/main" id="{06289EDE-A848-0A52-B46B-D25005E04227}"/>
              </a:ext>
            </a:extLst>
          </p:cNvPr>
          <p:cNvSpPr/>
          <p:nvPr/>
        </p:nvSpPr>
        <p:spPr>
          <a:xfrm>
            <a:off x="548640" y="2303585"/>
            <a:ext cx="8046720" cy="253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venir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Volunteers are at the heart of what makes a Warm Welcome Space so wonderfully welcoming.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venir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If you have questions about access in your space, ask your Warm Welcome Space Lead.</a:t>
            </a:r>
            <a:endParaRPr sz="2000" b="0" i="0" u="none" strike="noStrike" cap="none" dirty="0">
              <a:solidFill>
                <a:schemeClr val="dk1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F6A000"/>
              </a:buClr>
              <a:buSzPts val="1600"/>
              <a:buFont typeface="Avenir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You’ll find additional resources in the Inclusion Toolkit on the Warm Welcome Dashboard.</a:t>
            </a:r>
            <a:endParaRPr sz="2000" b="0" i="0" u="none" strike="noStrike" cap="none" dirty="0">
              <a:solidFill>
                <a:srgbClr val="FFFFFF"/>
              </a:solidFill>
              <a:latin typeface="Avenir Book" panose="02000503020000020003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47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548640" y="2048256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4000" b="1" i="0" u="none" strike="noStrike" cap="none" dirty="0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Note: barriers, not people,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4000" b="1" i="0" u="none" strike="noStrike" cap="none" dirty="0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are the problem.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">
          <a:extLst>
            <a:ext uri="{FF2B5EF4-FFF2-40B4-BE49-F238E27FC236}">
              <a16:creationId xmlns:a16="http://schemas.microsoft.com/office/drawing/2014/main" id="{755A1693-6EF9-20D0-CF6B-EBDAF9BDD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>
            <a:extLst>
              <a:ext uri="{FF2B5EF4-FFF2-40B4-BE49-F238E27FC236}">
                <a16:creationId xmlns:a16="http://schemas.microsoft.com/office/drawing/2014/main" id="{909658EF-E2C7-5CAC-E951-DF6069F484CF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>
            <a:extLst>
              <a:ext uri="{FF2B5EF4-FFF2-40B4-BE49-F238E27FC236}">
                <a16:creationId xmlns:a16="http://schemas.microsoft.com/office/drawing/2014/main" id="{65255C23-137D-0066-DDF6-91D0FDF93ABF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The difference between equity and equality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4" descr="Illustration showing three people watching a baseball game over a fence. In the equality image, each person stands on one box, but the shortest person still cannot see. In the equity image, boxes are distributed based on need so everyone can see.">
            <a:extLst>
              <a:ext uri="{FF2B5EF4-FFF2-40B4-BE49-F238E27FC236}">
                <a16:creationId xmlns:a16="http://schemas.microsoft.com/office/drawing/2014/main" id="{526B2489-F1C7-448E-CAF8-88D450EC622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005840"/>
            <a:ext cx="6400800" cy="3474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95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8">
          <a:extLst>
            <a:ext uri="{FF2B5EF4-FFF2-40B4-BE49-F238E27FC236}">
              <a16:creationId xmlns:a16="http://schemas.microsoft.com/office/drawing/2014/main" id="{34948A46-A7C2-AD7E-9EA7-EB48B624F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>
            <a:extLst>
              <a:ext uri="{FF2B5EF4-FFF2-40B4-BE49-F238E27FC236}">
                <a16:creationId xmlns:a16="http://schemas.microsoft.com/office/drawing/2014/main" id="{136B5AEC-FB6C-6441-D6E1-2AD26AF4BF1B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>
            <a:extLst>
              <a:ext uri="{FF2B5EF4-FFF2-40B4-BE49-F238E27FC236}">
                <a16:creationId xmlns:a16="http://schemas.microsoft.com/office/drawing/2014/main" id="{6E218D99-B87D-DA77-645C-4F60DD5938FD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Why be inclusive?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>
            <a:extLst>
              <a:ext uri="{FF2B5EF4-FFF2-40B4-BE49-F238E27FC236}">
                <a16:creationId xmlns:a16="http://schemas.microsoft.com/office/drawing/2014/main" id="{0540ECAF-4BBF-0E2C-C0E8-0BA0950E2774}"/>
              </a:ext>
            </a:extLst>
          </p:cNvPr>
          <p:cNvSpPr/>
          <p:nvPr/>
        </p:nvSpPr>
        <p:spPr>
          <a:xfrm>
            <a:off x="548640" y="100584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600"/>
              <a:buFont typeface="Avenir"/>
              <a:buNone/>
            </a:pPr>
            <a:r>
              <a:rPr lang="en-US" sz="20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Warm Welcome Spaces offer refuge, connection and comfort. That purpose is undermined if any member of our community feels unwelcome or unable to access them.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>
            <a:extLst>
              <a:ext uri="{FF2B5EF4-FFF2-40B4-BE49-F238E27FC236}">
                <a16:creationId xmlns:a16="http://schemas.microsoft.com/office/drawing/2014/main" id="{2A993667-B0CD-3171-27AD-8D3C27DBD958}"/>
              </a:ext>
            </a:extLst>
          </p:cNvPr>
          <p:cNvSpPr/>
          <p:nvPr/>
        </p:nvSpPr>
        <p:spPr>
          <a:xfrm>
            <a:off x="548640" y="201168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600"/>
              <a:buFont typeface="Avenir"/>
              <a:buNone/>
            </a:pPr>
            <a:r>
              <a:rPr lang="en-US" sz="21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People who most need these spaces often face intersecting barriers: disability, language differences, neurodivergence, poverty, cultural exclusion, or mental health challenges.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>
            <a:extLst>
              <a:ext uri="{FF2B5EF4-FFF2-40B4-BE49-F238E27FC236}">
                <a16:creationId xmlns:a16="http://schemas.microsoft.com/office/drawing/2014/main" id="{88069AC7-64F1-0DEA-EC59-98A0BB41D077}"/>
              </a:ext>
            </a:extLst>
          </p:cNvPr>
          <p:cNvSpPr/>
          <p:nvPr/>
        </p:nvSpPr>
        <p:spPr>
          <a:xfrm>
            <a:off x="548640" y="3200400"/>
            <a:ext cx="7772400" cy="54864"/>
          </a:xfrm>
          <a:prstGeom prst="rect">
            <a:avLst/>
          </a:prstGeom>
          <a:solidFill>
            <a:srgbClr val="F6A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>
            <a:extLst>
              <a:ext uri="{FF2B5EF4-FFF2-40B4-BE49-F238E27FC236}">
                <a16:creationId xmlns:a16="http://schemas.microsoft.com/office/drawing/2014/main" id="{8EB0BA79-51D9-DDF9-FBCC-3A724A34C802}"/>
              </a:ext>
            </a:extLst>
          </p:cNvPr>
          <p:cNvSpPr/>
          <p:nvPr/>
        </p:nvSpPr>
        <p:spPr>
          <a:xfrm>
            <a:off x="548640" y="3383280"/>
            <a:ext cx="7772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1800"/>
              <a:buFont typeface="Avenir"/>
              <a:buNone/>
            </a:pPr>
            <a:r>
              <a:rPr lang="en-US" sz="2100" b="1" i="1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Inclusion isn’t an add-on. It’s the foundation that makes a Warm Welcome Space truly warm.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79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">
          <a:extLst>
            <a:ext uri="{FF2B5EF4-FFF2-40B4-BE49-F238E27FC236}">
              <a16:creationId xmlns:a16="http://schemas.microsoft.com/office/drawing/2014/main" id="{E5ED86ED-60BD-9580-1418-FD51E9E4F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>
            <a:extLst>
              <a:ext uri="{FF2B5EF4-FFF2-40B4-BE49-F238E27FC236}">
                <a16:creationId xmlns:a16="http://schemas.microsoft.com/office/drawing/2014/main" id="{6563A668-2476-BA69-B640-9EB4C52BD62C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EB5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>
            <a:extLst>
              <a:ext uri="{FF2B5EF4-FFF2-40B4-BE49-F238E27FC236}">
                <a16:creationId xmlns:a16="http://schemas.microsoft.com/office/drawing/2014/main" id="{96A31EFB-D4AD-0F44-A1A6-B0B091D27A26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Why work on this?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>
            <a:extLst>
              <a:ext uri="{FF2B5EF4-FFF2-40B4-BE49-F238E27FC236}">
                <a16:creationId xmlns:a16="http://schemas.microsoft.com/office/drawing/2014/main" id="{7F205093-EC7F-E0F0-8A60-BFCDAD95CF1C}"/>
              </a:ext>
            </a:extLst>
          </p:cNvPr>
          <p:cNvSpPr/>
          <p:nvPr/>
        </p:nvSpPr>
        <p:spPr>
          <a:xfrm>
            <a:off x="548640" y="1005840"/>
            <a:ext cx="7772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500"/>
              <a:buFont typeface="Avenir"/>
              <a:buNone/>
            </a:pPr>
            <a:r>
              <a:rPr lang="en-US" sz="20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We know some groups are less likely to access warm spaces. Those most isolated from services include: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>
            <a:extLst>
              <a:ext uri="{FF2B5EF4-FFF2-40B4-BE49-F238E27FC236}">
                <a16:creationId xmlns:a16="http://schemas.microsoft.com/office/drawing/2014/main" id="{32909459-3A43-1307-D6DD-1C13F9C4969B}"/>
              </a:ext>
            </a:extLst>
          </p:cNvPr>
          <p:cNvSpPr/>
          <p:nvPr/>
        </p:nvSpPr>
        <p:spPr>
          <a:xfrm>
            <a:off x="548640" y="1737360"/>
            <a:ext cx="384048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700"/>
              <a:buFont typeface="Avenir"/>
              <a:buChar char="•"/>
            </a:pPr>
            <a:r>
              <a:rPr lang="en-US" sz="17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People living rurally or isolated from transport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spcBef>
                <a:spcPts val="600"/>
              </a:spcBef>
              <a:spcAft>
                <a:spcPts val="0"/>
              </a:spcAft>
              <a:buClr>
                <a:srgbClr val="624B49"/>
              </a:buClr>
              <a:buSzPts val="1700"/>
              <a:buFont typeface="Avenir"/>
              <a:buChar char="•"/>
            </a:pPr>
            <a:r>
              <a:rPr lang="en-US" sz="17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Solo families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spcBef>
                <a:spcPts val="600"/>
              </a:spcBef>
              <a:spcAft>
                <a:spcPts val="0"/>
              </a:spcAft>
              <a:buClr>
                <a:srgbClr val="624B49"/>
              </a:buClr>
              <a:buSzPts val="1700"/>
              <a:buFont typeface="Avenir"/>
              <a:buChar char="•"/>
            </a:pPr>
            <a:r>
              <a:rPr lang="en-US" sz="17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People with disabilities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spcBef>
                <a:spcPts val="600"/>
              </a:spcBef>
              <a:spcAft>
                <a:spcPts val="0"/>
              </a:spcAft>
              <a:buClr>
                <a:srgbClr val="624B49"/>
              </a:buClr>
              <a:buSzPts val="1700"/>
              <a:buFont typeface="Avenir"/>
              <a:buChar char="•"/>
            </a:pPr>
            <a:r>
              <a:rPr lang="en-US" sz="17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Global majority communities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spcBef>
                <a:spcPts val="600"/>
              </a:spcBef>
              <a:spcAft>
                <a:spcPts val="0"/>
              </a:spcAft>
              <a:buClr>
                <a:srgbClr val="624B49"/>
              </a:buClr>
              <a:buSzPts val="1700"/>
              <a:buFont typeface="Avenir"/>
              <a:buChar char="•"/>
            </a:pPr>
            <a:r>
              <a:rPr lang="en-US" sz="17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People who identify as LGBTQI+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>
            <a:extLst>
              <a:ext uri="{FF2B5EF4-FFF2-40B4-BE49-F238E27FC236}">
                <a16:creationId xmlns:a16="http://schemas.microsoft.com/office/drawing/2014/main" id="{FC96D532-1C98-C171-ED1F-65DEA83E0BCE}"/>
              </a:ext>
            </a:extLst>
          </p:cNvPr>
          <p:cNvSpPr/>
          <p:nvPr/>
        </p:nvSpPr>
        <p:spPr>
          <a:xfrm>
            <a:off x="4754880" y="1737360"/>
            <a:ext cx="384048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800"/>
              <a:buFont typeface="Avenir"/>
              <a:buChar char="•"/>
            </a:pPr>
            <a:r>
              <a:rPr lang="en-US" sz="18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People with mental health challenges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4650" algn="l" rtl="0">
              <a:spcBef>
                <a:spcPts val="600"/>
              </a:spcBef>
              <a:spcAft>
                <a:spcPts val="0"/>
              </a:spcAft>
              <a:buClr>
                <a:srgbClr val="624B49"/>
              </a:buClr>
              <a:buSzPts val="1800"/>
              <a:buFont typeface="Avenir"/>
              <a:buChar char="•"/>
            </a:pPr>
            <a:r>
              <a:rPr lang="en-US" sz="18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Refugees, asylum seekers, non-English speakers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4650" algn="l" rtl="0">
              <a:spcBef>
                <a:spcPts val="600"/>
              </a:spcBef>
              <a:spcAft>
                <a:spcPts val="0"/>
              </a:spcAft>
              <a:buClr>
                <a:srgbClr val="624B49"/>
              </a:buClr>
              <a:buSzPts val="1800"/>
              <a:buFont typeface="Avenir"/>
              <a:buChar char="•"/>
            </a:pPr>
            <a:r>
              <a:rPr lang="en-US" sz="1800" b="0" i="0" u="none" strike="noStrike" cap="none" dirty="0" err="1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Travellers</a:t>
            </a:r>
            <a:r>
              <a:rPr lang="en-US" sz="18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 and Roma communities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4650" algn="l" rtl="0">
              <a:spcBef>
                <a:spcPts val="600"/>
              </a:spcBef>
              <a:spcAft>
                <a:spcPts val="0"/>
              </a:spcAft>
              <a:buClr>
                <a:srgbClr val="624B49"/>
              </a:buClr>
              <a:buSzPts val="1800"/>
              <a:buFont typeface="Avenir"/>
              <a:buChar char="•"/>
            </a:pPr>
            <a:r>
              <a:rPr lang="en-US" sz="18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Older men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>
            <a:extLst>
              <a:ext uri="{FF2B5EF4-FFF2-40B4-BE49-F238E27FC236}">
                <a16:creationId xmlns:a16="http://schemas.microsoft.com/office/drawing/2014/main" id="{AC12C425-1D24-D57F-EF4D-DD60A02CE962}"/>
              </a:ext>
            </a:extLst>
          </p:cNvPr>
          <p:cNvSpPr/>
          <p:nvPr/>
        </p:nvSpPr>
        <p:spPr>
          <a:xfrm>
            <a:off x="548640" y="4023345"/>
            <a:ext cx="7772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1400"/>
              <a:buFont typeface="Avenir"/>
              <a:buNone/>
            </a:pPr>
            <a:r>
              <a:rPr lang="en-US" sz="20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These are the communities most impacted by fuel poverty and social isolation. They are in great need of Warm Welcome Spaces.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46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6">
          <a:extLst>
            <a:ext uri="{FF2B5EF4-FFF2-40B4-BE49-F238E27FC236}">
              <a16:creationId xmlns:a16="http://schemas.microsoft.com/office/drawing/2014/main" id="{72ECB7FB-ADAC-5476-9418-603262F0C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">
            <a:extLst>
              <a:ext uri="{FF2B5EF4-FFF2-40B4-BE49-F238E27FC236}">
                <a16:creationId xmlns:a16="http://schemas.microsoft.com/office/drawing/2014/main" id="{E7F78EFA-5185-50BB-5BA1-DA2CC9B3D98D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1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>
            <a:extLst>
              <a:ext uri="{FF2B5EF4-FFF2-40B4-BE49-F238E27FC236}">
                <a16:creationId xmlns:a16="http://schemas.microsoft.com/office/drawing/2014/main" id="{97591468-22D5-143C-E681-865499CB46AA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4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Cognitive bias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>
            <a:extLst>
              <a:ext uri="{FF2B5EF4-FFF2-40B4-BE49-F238E27FC236}">
                <a16:creationId xmlns:a16="http://schemas.microsoft.com/office/drawing/2014/main" id="{B8D67082-2368-3581-2AAB-F5832139406B}"/>
              </a:ext>
            </a:extLst>
          </p:cNvPr>
          <p:cNvSpPr/>
          <p:nvPr/>
        </p:nvSpPr>
        <p:spPr>
          <a:xfrm>
            <a:off x="548640" y="1005840"/>
            <a:ext cx="7772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600"/>
              <a:buFont typeface="Avenir"/>
              <a:buNone/>
            </a:pPr>
            <a:r>
              <a:rPr lang="en-US" sz="21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We all carry cognitive biases </a:t>
            </a:r>
            <a:r>
              <a:rPr lang="en-US" sz="210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- </a:t>
            </a:r>
            <a:r>
              <a:rPr lang="en-US" sz="21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mental shortcuts that shape how we respond to people, often without us realising.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>
            <a:extLst>
              <a:ext uri="{FF2B5EF4-FFF2-40B4-BE49-F238E27FC236}">
                <a16:creationId xmlns:a16="http://schemas.microsoft.com/office/drawing/2014/main" id="{C26288C8-31DF-51C1-2175-A7B93A5D6551}"/>
              </a:ext>
            </a:extLst>
          </p:cNvPr>
          <p:cNvSpPr/>
          <p:nvPr/>
        </p:nvSpPr>
        <p:spPr>
          <a:xfrm>
            <a:off x="548640" y="1737360"/>
            <a:ext cx="7772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500"/>
              <a:buFont typeface="Avenir"/>
              <a:buNone/>
            </a:pPr>
            <a:r>
              <a:rPr lang="en-US" sz="21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In warm welcome spaces, this might look like</a:t>
            </a:r>
            <a:r>
              <a:rPr lang="en-US" sz="15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: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>
            <a:extLst>
              <a:ext uri="{FF2B5EF4-FFF2-40B4-BE49-F238E27FC236}">
                <a16:creationId xmlns:a16="http://schemas.microsoft.com/office/drawing/2014/main" id="{FD657B13-AE10-5D54-2FE5-ADA2A93E74D5}"/>
              </a:ext>
            </a:extLst>
          </p:cNvPr>
          <p:cNvSpPr/>
          <p:nvPr/>
        </p:nvSpPr>
        <p:spPr>
          <a:xfrm>
            <a:off x="548640" y="2194560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Making assumptions about someone based on how they look</a:t>
            </a:r>
          </a:p>
          <a:p>
            <a:pPr marL="342900" marR="0" lvl="0" indent="-37465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Feeling more comfortable helping people who seem “like us”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4650" algn="l" rtl="0">
              <a:spcBef>
                <a:spcPts val="8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Biases shaped by media and personal experience</a:t>
            </a:r>
            <a:endParaRPr lang="en-US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>
            <a:extLst>
              <a:ext uri="{FF2B5EF4-FFF2-40B4-BE49-F238E27FC236}">
                <a16:creationId xmlns:a16="http://schemas.microsoft.com/office/drawing/2014/main" id="{D2E0DEEF-CE63-C5E4-C0DB-DF48140F6324}"/>
              </a:ext>
            </a:extLst>
          </p:cNvPr>
          <p:cNvSpPr/>
          <p:nvPr/>
        </p:nvSpPr>
        <p:spPr>
          <a:xfrm>
            <a:off x="548640" y="3840480"/>
            <a:ext cx="7772400" cy="54864"/>
          </a:xfrm>
          <a:prstGeom prst="rect">
            <a:avLst/>
          </a:prstGeom>
          <a:solidFill>
            <a:srgbClr val="971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>
            <a:extLst>
              <a:ext uri="{FF2B5EF4-FFF2-40B4-BE49-F238E27FC236}">
                <a16:creationId xmlns:a16="http://schemas.microsoft.com/office/drawing/2014/main" id="{1370EC1C-B007-92F3-F9AB-59EEA2DD1E10}"/>
              </a:ext>
            </a:extLst>
          </p:cNvPr>
          <p:cNvSpPr/>
          <p:nvPr/>
        </p:nvSpPr>
        <p:spPr>
          <a:xfrm>
            <a:off x="548640" y="402336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71673"/>
              </a:buClr>
              <a:buSzPts val="1800"/>
              <a:buFont typeface="Avenir"/>
              <a:buNone/>
            </a:pPr>
            <a:r>
              <a:rPr lang="en-US" sz="2100" b="1" i="0" u="none" strike="noStrike" cap="none">
                <a:solidFill>
                  <a:srgbClr val="971673"/>
                </a:solidFill>
                <a:latin typeface="Avenir"/>
                <a:ea typeface="Avenir"/>
                <a:cs typeface="Avenir"/>
                <a:sym typeface="Avenir"/>
              </a:rPr>
              <a:t>Our job isn’t to be bias-free – it’s to be bias-aware</a:t>
            </a:r>
            <a:r>
              <a:rPr lang="en-US" sz="1800" b="1" i="0" u="none" strike="noStrike" cap="none">
                <a:solidFill>
                  <a:srgbClr val="971673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74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>
          <a:extLst>
            <a:ext uri="{FF2B5EF4-FFF2-40B4-BE49-F238E27FC236}">
              <a16:creationId xmlns:a16="http://schemas.microsoft.com/office/drawing/2014/main" id="{97335CC8-FF6A-7744-6385-FBE272C8E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>
            <a:extLst>
              <a:ext uri="{FF2B5EF4-FFF2-40B4-BE49-F238E27FC236}">
                <a16:creationId xmlns:a16="http://schemas.microsoft.com/office/drawing/2014/main" id="{F924D293-79BB-CBAA-5028-EE99EC386323}"/>
              </a:ext>
            </a:extLst>
          </p:cNvPr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971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>
            <a:extLst>
              <a:ext uri="{FF2B5EF4-FFF2-40B4-BE49-F238E27FC236}">
                <a16:creationId xmlns:a16="http://schemas.microsoft.com/office/drawing/2014/main" id="{8046A4A8-47D0-5FC8-1EDA-EBA6DD1F7FCE}"/>
              </a:ext>
            </a:extLst>
          </p:cNvPr>
          <p:cNvSpPr/>
          <p:nvPr/>
        </p:nvSpPr>
        <p:spPr>
          <a:xfrm>
            <a:off x="548640" y="182880"/>
            <a:ext cx="8046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0A46"/>
              </a:buClr>
              <a:buSzPts val="2400"/>
              <a:buFont typeface="Avenir"/>
              <a:buNone/>
            </a:pPr>
            <a:r>
              <a:rPr lang="en-US" sz="2000" b="1" i="0" u="none" strike="noStrike" cap="none">
                <a:solidFill>
                  <a:srgbClr val="590A46"/>
                </a:solidFill>
                <a:latin typeface="Avenir"/>
                <a:ea typeface="Avenir"/>
                <a:cs typeface="Avenir"/>
                <a:sym typeface="Avenir"/>
              </a:rPr>
              <a:t>Anti-discriminatory practice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>
            <a:extLst>
              <a:ext uri="{FF2B5EF4-FFF2-40B4-BE49-F238E27FC236}">
                <a16:creationId xmlns:a16="http://schemas.microsoft.com/office/drawing/2014/main" id="{4B774967-138F-CF82-BFA6-40BE169FCDA6}"/>
              </a:ext>
            </a:extLst>
          </p:cNvPr>
          <p:cNvSpPr/>
          <p:nvPr/>
        </p:nvSpPr>
        <p:spPr>
          <a:xfrm>
            <a:off x="548640" y="1005840"/>
            <a:ext cx="77724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1600"/>
              <a:buFont typeface="Avenir"/>
              <a:buNone/>
            </a:pPr>
            <a:r>
              <a:rPr lang="en-US" sz="2000" b="0" i="0" u="none" strike="noStrike" cap="none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Actively challenging unfair treatment and the systems that allow it – not just avoiding discrimination ourselves.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8">
            <a:extLst>
              <a:ext uri="{FF2B5EF4-FFF2-40B4-BE49-F238E27FC236}">
                <a16:creationId xmlns:a16="http://schemas.microsoft.com/office/drawing/2014/main" id="{72310FE6-11D9-DDF0-5658-8AA58542FFBC}"/>
              </a:ext>
            </a:extLst>
          </p:cNvPr>
          <p:cNvSpPr/>
          <p:nvPr/>
        </p:nvSpPr>
        <p:spPr>
          <a:xfrm>
            <a:off x="548640" y="18288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74650" algn="l" rtl="0">
              <a:spcBef>
                <a:spcPts val="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Being willing to step in when someone is treated differently because of their race, disability, gender, age, sexuality, or any other characteristic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4650" algn="l" rtl="0">
              <a:spcBef>
                <a:spcPts val="10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Looking at how our spaces operate and asking whether our processes, language, or environment might unintentionally exclude people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74650" algn="l" rtl="0">
              <a:spcBef>
                <a:spcPts val="1000"/>
              </a:spcBef>
              <a:spcAft>
                <a:spcPts val="0"/>
              </a:spcAft>
              <a:buClr>
                <a:srgbClr val="624B49"/>
              </a:buClr>
              <a:buSzPts val="2000"/>
              <a:buFont typeface="Avenir"/>
              <a:buChar char="•"/>
            </a:pPr>
            <a:r>
              <a:rPr lang="en-US" sz="2000" b="0" i="0" u="none" strike="noStrike" cap="none" dirty="0">
                <a:solidFill>
                  <a:srgbClr val="624B49"/>
                </a:solidFill>
                <a:latin typeface="Avenir"/>
                <a:ea typeface="Avenir"/>
                <a:cs typeface="Avenir"/>
                <a:sym typeface="Avenir"/>
              </a:rPr>
              <a:t>Taking responsibility for creating an environment where everyone is treated with dignity and respect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056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1856</Words>
  <Application>Microsoft Macintosh PowerPoint</Application>
  <PresentationFormat>On-screen Show (16:9)</PresentationFormat>
  <Paragraphs>194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Avenir</vt:lpstr>
      <vt:lpstr>Avenir Book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Warm Welcome Spaces</dc:creator>
  <cp:lastModifiedBy>Rob Christopher</cp:lastModifiedBy>
  <cp:revision>4</cp:revision>
  <dcterms:created xsi:type="dcterms:W3CDTF">2026-02-16T13:35:26Z</dcterms:created>
  <dcterms:modified xsi:type="dcterms:W3CDTF">2026-04-25T08:40:42Z</dcterms:modified>
</cp:coreProperties>
</file>