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comments/comment1.xml" ContentType="application/vnd.openxmlformats-officedocument.presentationml.comment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omments/comment2.xml" ContentType="application/vnd.openxmlformats-officedocument.presentationml.comments+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58"/>
  </p:notesMasterIdLst>
  <p:sldIdLst>
    <p:sldId id="256" r:id="rId2"/>
    <p:sldId id="313" r:id="rId3"/>
    <p:sldId id="319" r:id="rId4"/>
    <p:sldId id="259" r:id="rId5"/>
    <p:sldId id="323" r:id="rId6"/>
    <p:sldId id="330" r:id="rId7"/>
    <p:sldId id="334" r:id="rId8"/>
    <p:sldId id="335" r:id="rId9"/>
    <p:sldId id="339" r:id="rId10"/>
    <p:sldId id="340" r:id="rId11"/>
    <p:sldId id="264" r:id="rId12"/>
    <p:sldId id="341" r:id="rId13"/>
    <p:sldId id="266" r:id="rId14"/>
    <p:sldId id="267" r:id="rId15"/>
    <p:sldId id="345" r:id="rId16"/>
    <p:sldId id="354" r:id="rId17"/>
    <p:sldId id="270" r:id="rId18"/>
    <p:sldId id="357" r:id="rId19"/>
    <p:sldId id="360" r:id="rId20"/>
    <p:sldId id="363" r:id="rId21"/>
    <p:sldId id="273" r:id="rId22"/>
    <p:sldId id="368" r:id="rId23"/>
    <p:sldId id="275" r:id="rId24"/>
    <p:sldId id="371" r:id="rId25"/>
    <p:sldId id="277" r:id="rId26"/>
    <p:sldId id="278" r:id="rId27"/>
    <p:sldId id="279" r:id="rId28"/>
    <p:sldId id="280" r:id="rId29"/>
    <p:sldId id="281" r:id="rId30"/>
    <p:sldId id="377" r:id="rId31"/>
    <p:sldId id="380"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381" r:id="rId45"/>
    <p:sldId id="296" r:id="rId46"/>
    <p:sldId id="297" r:id="rId47"/>
    <p:sldId id="298" r:id="rId48"/>
    <p:sldId id="299" r:id="rId49"/>
    <p:sldId id="300" r:id="rId50"/>
    <p:sldId id="301" r:id="rId51"/>
    <p:sldId id="302" r:id="rId52"/>
    <p:sldId id="303" r:id="rId53"/>
    <p:sldId id="304" r:id="rId54"/>
    <p:sldId id="305" r:id="rId55"/>
    <p:sldId id="306" r:id="rId56"/>
    <p:sldId id="307" r:id="rId57"/>
  </p:sldIdLst>
  <p:sldSz cx="12192000" cy="6858000"/>
  <p:notesSz cx="6858000" cy="9144000"/>
  <p:embeddedFontLst>
    <p:embeddedFont>
      <p:font typeface="Avenir" panose="02000503020000020003" pitchFamily="2" charset="0"/>
      <p:regular r:id="rId59"/>
      <p:italic r:id="rId60"/>
    </p:embeddedFont>
    <p:embeddedFont>
      <p:font typeface="Avenir Book" panose="02000503020000020003" pitchFamily="2" charset="0"/>
      <p:regular r:id="rId61"/>
      <p:italic r:id="rId62"/>
    </p:embeddedFont>
    <p:embeddedFont>
      <p:font typeface="Poppins" pitchFamily="2" charset="77"/>
      <p:regular r:id="rId63"/>
      <p:bold r:id="rId64"/>
      <p:italic r:id="rId65"/>
      <p:boldItalic r:id="rId66"/>
    </p:embeddedFont>
    <p:embeddedFont>
      <p:font typeface="Poppins SemiBold" panose="0000070000000000000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jb/ZkL7MenFg75jrrZLpr9QQjWG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a Day"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B0078"/>
    <a:srgbClr val="580A4B"/>
    <a:srgbClr val="EC5C1B"/>
    <a:srgbClr val="E40427"/>
    <a:srgbClr val="9716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86432"/>
  </p:normalViewPr>
  <p:slideViewPr>
    <p:cSldViewPr snapToGrid="0">
      <p:cViewPr varScale="1">
        <p:scale>
          <a:sx n="75" d="100"/>
          <a:sy n="75" d="100"/>
        </p:scale>
        <p:origin x="176" y="230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5.fntdata"/><Relationship Id="rId6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font" Target="fonts/font3.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customschemas.google.com/relationships/presentationmetadata" Target="meta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26-02-16T10:11:04.897" idx="1">
    <p:pos x="454" y="1297"/>
    <p:text>@inclusion.kathryn@gmail.com this feels to vague can you please be more specific.</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0cLu9Kg"/>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0" dt="2026-02-16T10:29:38.374" idx="2">
    <p:pos x="244" y="918"/>
    <p:text>I have moved this conversation away from just barriers, the problem might be with someone being racist, someone being discriminatory, or someone displaying problemed behaviour, barriers is too narrow, its only one problem that can come up around inclusion.</p:text>
    <p:extLst>
      <p:ext uri="{C676402C-5697-4E1C-873F-D02D1690AC5C}">
        <p15:threadingInfo xmlns:p15="http://schemas.microsoft.com/office/powerpoint/2012/main" timeZoneBias="0"/>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commentPostId="AAAB0cLu9K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bb863262c8_4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Google Shape;86;g3bb863262c8_4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g3bb863262c8_4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1F51573F-4FD6-211D-A785-0B5BF22ACE71}"/>
            </a:ext>
          </a:extLst>
        </p:cNvPr>
        <p:cNvGrpSpPr/>
        <p:nvPr/>
      </p:nvGrpSpPr>
      <p:grpSpPr>
        <a:xfrm>
          <a:off x="0" y="0"/>
          <a:ext cx="0" cy="0"/>
          <a:chOff x="0" y="0"/>
          <a:chExt cx="0" cy="0"/>
        </a:xfrm>
      </p:grpSpPr>
      <p:sp>
        <p:nvSpPr>
          <p:cNvPr id="121" name="Google Shape;121;p9:notes">
            <a:extLst>
              <a:ext uri="{FF2B5EF4-FFF2-40B4-BE49-F238E27FC236}">
                <a16:creationId xmlns:a16="http://schemas.microsoft.com/office/drawing/2014/main" id="{2A341A16-BF1C-4B6C-D26D-0ABFD468DD0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9:notes">
            <a:extLst>
              <a:ext uri="{FF2B5EF4-FFF2-40B4-BE49-F238E27FC236}">
                <a16:creationId xmlns:a16="http://schemas.microsoft.com/office/drawing/2014/main" id="{5E31E8BD-6FC1-7DC0-F947-241A01143FE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9:notes">
            <a:extLst>
              <a:ext uri="{FF2B5EF4-FFF2-40B4-BE49-F238E27FC236}">
                <a16:creationId xmlns:a16="http://schemas.microsoft.com/office/drawing/2014/main" id="{E1CB76C3-2253-C5A2-4D20-BF0B29A09EC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42148007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86" name="Google Shape;18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a:extLst>
            <a:ext uri="{FF2B5EF4-FFF2-40B4-BE49-F238E27FC236}">
              <a16:creationId xmlns:a16="http://schemas.microsoft.com/office/drawing/2014/main" id="{C8E6C410-DF58-EA45-E280-903F7F64D6C9}"/>
            </a:ext>
          </a:extLst>
        </p:cNvPr>
        <p:cNvGrpSpPr/>
        <p:nvPr/>
      </p:nvGrpSpPr>
      <p:grpSpPr>
        <a:xfrm>
          <a:off x="0" y="0"/>
          <a:ext cx="0" cy="0"/>
          <a:chOff x="0" y="0"/>
          <a:chExt cx="0" cy="0"/>
        </a:xfrm>
      </p:grpSpPr>
      <p:sp>
        <p:nvSpPr>
          <p:cNvPr id="194" name="Google Shape;194;p7:notes">
            <a:extLst>
              <a:ext uri="{FF2B5EF4-FFF2-40B4-BE49-F238E27FC236}">
                <a16:creationId xmlns:a16="http://schemas.microsoft.com/office/drawing/2014/main" id="{235C498D-2B23-1A33-8955-B26AACD3155C}"/>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Google Shape;195;p7:notes">
            <a:extLst>
              <a:ext uri="{FF2B5EF4-FFF2-40B4-BE49-F238E27FC236}">
                <a16:creationId xmlns:a16="http://schemas.microsoft.com/office/drawing/2014/main" id="{DDA2E902-45AA-0A6D-21E9-9901A6BB27C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96" name="Google Shape;196;p7:notes">
            <a:extLst>
              <a:ext uri="{FF2B5EF4-FFF2-40B4-BE49-F238E27FC236}">
                <a16:creationId xmlns:a16="http://schemas.microsoft.com/office/drawing/2014/main" id="{BC422899-8367-96ED-E343-A0CE68F7A6C0}"/>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12</a:t>
            </a:fld>
            <a:endParaRPr/>
          </a:p>
        </p:txBody>
      </p:sp>
    </p:spTree>
    <p:extLst>
      <p:ext uri="{BB962C8B-B14F-4D97-AF65-F5344CB8AC3E}">
        <p14:creationId xmlns:p14="http://schemas.microsoft.com/office/powerpoint/2010/main" val="16509980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g3bb863262c8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g3bb863262c8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8" name="Google Shape;208;g3bb863262c8_0_1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3bb863262c8_0_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Google Shape;219;g3bb863262c8_0_3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20" name="Google Shape;220;g3bb863262c8_0_35: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a:extLst>
            <a:ext uri="{FF2B5EF4-FFF2-40B4-BE49-F238E27FC236}">
              <a16:creationId xmlns:a16="http://schemas.microsoft.com/office/drawing/2014/main" id="{B1272973-672D-3517-34A8-0D46818F088A}"/>
            </a:ext>
          </a:extLst>
        </p:cNvPr>
        <p:cNvGrpSpPr/>
        <p:nvPr/>
      </p:nvGrpSpPr>
      <p:grpSpPr>
        <a:xfrm>
          <a:off x="0" y="0"/>
          <a:ext cx="0" cy="0"/>
          <a:chOff x="0" y="0"/>
          <a:chExt cx="0" cy="0"/>
        </a:xfrm>
      </p:grpSpPr>
      <p:sp>
        <p:nvSpPr>
          <p:cNvPr id="230" name="Google Shape;230;g3bb863262c8_0_49:notes">
            <a:extLst>
              <a:ext uri="{FF2B5EF4-FFF2-40B4-BE49-F238E27FC236}">
                <a16:creationId xmlns:a16="http://schemas.microsoft.com/office/drawing/2014/main" id="{751D0F80-CC2F-BA81-54D9-5E9B6C26BE2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1" name="Google Shape;231;g3bb863262c8_0_49:notes">
            <a:extLst>
              <a:ext uri="{FF2B5EF4-FFF2-40B4-BE49-F238E27FC236}">
                <a16:creationId xmlns:a16="http://schemas.microsoft.com/office/drawing/2014/main" id="{649537DD-CD1C-3D8E-7781-0FAA47DC77E9}"/>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32" name="Google Shape;232;g3bb863262c8_0_49:notes">
            <a:extLst>
              <a:ext uri="{FF2B5EF4-FFF2-40B4-BE49-F238E27FC236}">
                <a16:creationId xmlns:a16="http://schemas.microsoft.com/office/drawing/2014/main" id="{1F29461A-FC20-F79F-54BC-B429E4538804}"/>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extLst>
      <p:ext uri="{BB962C8B-B14F-4D97-AF65-F5344CB8AC3E}">
        <p14:creationId xmlns:p14="http://schemas.microsoft.com/office/powerpoint/2010/main" val="2885659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a:extLst>
            <a:ext uri="{FF2B5EF4-FFF2-40B4-BE49-F238E27FC236}">
              <a16:creationId xmlns:a16="http://schemas.microsoft.com/office/drawing/2014/main" id="{2A90B863-7044-A123-8D63-51A10364C3D7}"/>
            </a:ext>
          </a:extLst>
        </p:cNvPr>
        <p:cNvGrpSpPr/>
        <p:nvPr/>
      </p:nvGrpSpPr>
      <p:grpSpPr>
        <a:xfrm>
          <a:off x="0" y="0"/>
          <a:ext cx="0" cy="0"/>
          <a:chOff x="0" y="0"/>
          <a:chExt cx="0" cy="0"/>
        </a:xfrm>
      </p:grpSpPr>
      <p:sp>
        <p:nvSpPr>
          <p:cNvPr id="242" name="Google Shape;242;g3c85e9d70b2_0_0:notes">
            <a:extLst>
              <a:ext uri="{FF2B5EF4-FFF2-40B4-BE49-F238E27FC236}">
                <a16:creationId xmlns:a16="http://schemas.microsoft.com/office/drawing/2014/main" id="{CC7F1DCC-00D8-5187-EFAF-6FD9ACF4279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3" name="Google Shape;243;g3c85e9d70b2_0_0:notes">
            <a:extLst>
              <a:ext uri="{FF2B5EF4-FFF2-40B4-BE49-F238E27FC236}">
                <a16:creationId xmlns:a16="http://schemas.microsoft.com/office/drawing/2014/main" id="{34EFF6A6-8A83-129A-173E-2BD3CDDE1CD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44" name="Google Shape;244;g3c85e9d70b2_0_0:notes">
            <a:extLst>
              <a:ext uri="{FF2B5EF4-FFF2-40B4-BE49-F238E27FC236}">
                <a16:creationId xmlns:a16="http://schemas.microsoft.com/office/drawing/2014/main" id="{734AA6F8-C1F8-DC0D-94AA-3AEA623599B7}"/>
              </a:ext>
            </a:extLst>
          </p:cNvPr>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extLst>
      <p:ext uri="{BB962C8B-B14F-4D97-AF65-F5344CB8AC3E}">
        <p14:creationId xmlns:p14="http://schemas.microsoft.com/office/powerpoint/2010/main" val="40728696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g3bb863262c8_0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g3bb863262c8_0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57" name="Google Shape;257;g3bb863262c8_0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D7C19051-D12B-97CD-94A7-E89EFAB9F6A6}"/>
            </a:ext>
          </a:extLst>
        </p:cNvPr>
        <p:cNvGrpSpPr/>
        <p:nvPr/>
      </p:nvGrpSpPr>
      <p:grpSpPr>
        <a:xfrm>
          <a:off x="0" y="0"/>
          <a:ext cx="0" cy="0"/>
          <a:chOff x="0" y="0"/>
          <a:chExt cx="0" cy="0"/>
        </a:xfrm>
      </p:grpSpPr>
      <p:sp>
        <p:nvSpPr>
          <p:cNvPr id="265" name="Google Shape;265;p8:notes">
            <a:extLst>
              <a:ext uri="{FF2B5EF4-FFF2-40B4-BE49-F238E27FC236}">
                <a16:creationId xmlns:a16="http://schemas.microsoft.com/office/drawing/2014/main" id="{A5E44C34-D03A-2D4B-9266-C50292F91BD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8:notes">
            <a:extLst>
              <a:ext uri="{FF2B5EF4-FFF2-40B4-BE49-F238E27FC236}">
                <a16:creationId xmlns:a16="http://schemas.microsoft.com/office/drawing/2014/main" id="{1FD1C61F-56B4-293A-F34E-B5C04487E665}"/>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445184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a:extLst>
            <a:ext uri="{FF2B5EF4-FFF2-40B4-BE49-F238E27FC236}">
              <a16:creationId xmlns:a16="http://schemas.microsoft.com/office/drawing/2014/main" id="{E53A5002-6C93-696E-F084-37CB088BF775}"/>
            </a:ext>
          </a:extLst>
        </p:cNvPr>
        <p:cNvGrpSpPr/>
        <p:nvPr/>
      </p:nvGrpSpPr>
      <p:grpSpPr>
        <a:xfrm>
          <a:off x="0" y="0"/>
          <a:ext cx="0" cy="0"/>
          <a:chOff x="0" y="0"/>
          <a:chExt cx="0" cy="0"/>
        </a:xfrm>
      </p:grpSpPr>
      <p:sp>
        <p:nvSpPr>
          <p:cNvPr id="265" name="Google Shape;265;p8:notes">
            <a:extLst>
              <a:ext uri="{FF2B5EF4-FFF2-40B4-BE49-F238E27FC236}">
                <a16:creationId xmlns:a16="http://schemas.microsoft.com/office/drawing/2014/main" id="{3B3D443A-17F9-166A-A5C2-D19DFE079D1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66" name="Google Shape;266;p8:notes">
            <a:extLst>
              <a:ext uri="{FF2B5EF4-FFF2-40B4-BE49-F238E27FC236}">
                <a16:creationId xmlns:a16="http://schemas.microsoft.com/office/drawing/2014/main" id="{1BFD3D7C-5176-EE76-F937-2DA9C6A4C85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576597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a:extLst>
            <a:ext uri="{FF2B5EF4-FFF2-40B4-BE49-F238E27FC236}">
              <a16:creationId xmlns:a16="http://schemas.microsoft.com/office/drawing/2014/main" id="{18F2E36A-628F-67DB-BDCD-27D0BBCECB2F}"/>
            </a:ext>
          </a:extLst>
        </p:cNvPr>
        <p:cNvGrpSpPr/>
        <p:nvPr/>
      </p:nvGrpSpPr>
      <p:grpSpPr>
        <a:xfrm>
          <a:off x="0" y="0"/>
          <a:ext cx="0" cy="0"/>
          <a:chOff x="0" y="0"/>
          <a:chExt cx="0" cy="0"/>
        </a:xfrm>
      </p:grpSpPr>
      <p:sp>
        <p:nvSpPr>
          <p:cNvPr id="94" name="Google Shape;94;g3bb863262c8_4_17:notes">
            <a:extLst>
              <a:ext uri="{FF2B5EF4-FFF2-40B4-BE49-F238E27FC236}">
                <a16:creationId xmlns:a16="http://schemas.microsoft.com/office/drawing/2014/main" id="{F2798558-0BC8-DE1C-259B-495A61CEF1D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g3bb863262c8_4_17:notes">
            <a:extLst>
              <a:ext uri="{FF2B5EF4-FFF2-40B4-BE49-F238E27FC236}">
                <a16:creationId xmlns:a16="http://schemas.microsoft.com/office/drawing/2014/main" id="{D1853345-8825-8EDE-9A9C-3B6B634F70EC}"/>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6" name="Google Shape;96;g3bb863262c8_4_17:notes">
            <a:extLst>
              <a:ext uri="{FF2B5EF4-FFF2-40B4-BE49-F238E27FC236}">
                <a16:creationId xmlns:a16="http://schemas.microsoft.com/office/drawing/2014/main" id="{60884711-0B0F-FE97-E5A8-BF57D7D077CD}"/>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extLst>
      <p:ext uri="{BB962C8B-B14F-4D97-AF65-F5344CB8AC3E}">
        <p14:creationId xmlns:p14="http://schemas.microsoft.com/office/powerpoint/2010/main" val="32837282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a:extLst>
            <a:ext uri="{FF2B5EF4-FFF2-40B4-BE49-F238E27FC236}">
              <a16:creationId xmlns:a16="http://schemas.microsoft.com/office/drawing/2014/main" id="{0CEC46B4-F859-BEFD-F227-69828B9E01CF}"/>
            </a:ext>
          </a:extLst>
        </p:cNvPr>
        <p:cNvGrpSpPr/>
        <p:nvPr/>
      </p:nvGrpSpPr>
      <p:grpSpPr>
        <a:xfrm>
          <a:off x="0" y="0"/>
          <a:ext cx="0" cy="0"/>
          <a:chOff x="0" y="0"/>
          <a:chExt cx="0" cy="0"/>
        </a:xfrm>
      </p:grpSpPr>
      <p:sp>
        <p:nvSpPr>
          <p:cNvPr id="276" name="Google Shape;276;g3c220a9aacf_0_0:notes">
            <a:extLst>
              <a:ext uri="{FF2B5EF4-FFF2-40B4-BE49-F238E27FC236}">
                <a16:creationId xmlns:a16="http://schemas.microsoft.com/office/drawing/2014/main" id="{B4E14FBE-E623-7F54-5860-2BD80104BEBD}"/>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77" name="Google Shape;277;g3c220a9aacf_0_0:notes">
            <a:extLst>
              <a:ext uri="{FF2B5EF4-FFF2-40B4-BE49-F238E27FC236}">
                <a16:creationId xmlns:a16="http://schemas.microsoft.com/office/drawing/2014/main" id="{703CB1F2-05BF-E588-B100-FB4396291C37}"/>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6432673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g3c220a9aacf_0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88" name="Google Shape;288;g3c220a9aacf_0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a:extLst>
            <a:ext uri="{FF2B5EF4-FFF2-40B4-BE49-F238E27FC236}">
              <a16:creationId xmlns:a16="http://schemas.microsoft.com/office/drawing/2014/main" id="{367EFE7F-1318-AB93-9B94-8605E2C051F2}"/>
            </a:ext>
          </a:extLst>
        </p:cNvPr>
        <p:cNvGrpSpPr/>
        <p:nvPr/>
      </p:nvGrpSpPr>
      <p:grpSpPr>
        <a:xfrm>
          <a:off x="0" y="0"/>
          <a:ext cx="0" cy="0"/>
          <a:chOff x="0" y="0"/>
          <a:chExt cx="0" cy="0"/>
        </a:xfrm>
      </p:grpSpPr>
      <p:sp>
        <p:nvSpPr>
          <p:cNvPr id="299" name="Google Shape;299;g3be18a71166_0_0:notes">
            <a:extLst>
              <a:ext uri="{FF2B5EF4-FFF2-40B4-BE49-F238E27FC236}">
                <a16:creationId xmlns:a16="http://schemas.microsoft.com/office/drawing/2014/main" id="{F1EA024D-9B81-2A01-BEA3-04B971505107}"/>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0" name="Google Shape;300;g3be18a71166_0_0:notes">
            <a:extLst>
              <a:ext uri="{FF2B5EF4-FFF2-40B4-BE49-F238E27FC236}">
                <a16:creationId xmlns:a16="http://schemas.microsoft.com/office/drawing/2014/main" id="{0171565A-DA16-950C-6216-C1E6AE1CDA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981095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3bb863262c8_6_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11" name="Google Shape;311;g3bb863262c8_6_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a:extLst>
            <a:ext uri="{FF2B5EF4-FFF2-40B4-BE49-F238E27FC236}">
              <a16:creationId xmlns:a16="http://schemas.microsoft.com/office/drawing/2014/main" id="{85C65C8A-FF91-4D9F-22F2-0EDAEB0BF1F8}"/>
            </a:ext>
          </a:extLst>
        </p:cNvPr>
        <p:cNvGrpSpPr/>
        <p:nvPr/>
      </p:nvGrpSpPr>
      <p:grpSpPr>
        <a:xfrm>
          <a:off x="0" y="0"/>
          <a:ext cx="0" cy="0"/>
          <a:chOff x="0" y="0"/>
          <a:chExt cx="0" cy="0"/>
        </a:xfrm>
      </p:grpSpPr>
      <p:sp>
        <p:nvSpPr>
          <p:cNvPr id="319" name="Google Shape;319;g3bb863262c8_6_0:notes">
            <a:extLst>
              <a:ext uri="{FF2B5EF4-FFF2-40B4-BE49-F238E27FC236}">
                <a16:creationId xmlns:a16="http://schemas.microsoft.com/office/drawing/2014/main" id="{9D7EC9F0-0058-60E3-A2BD-B04A5948BC18}"/>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20" name="Google Shape;320;g3bb863262c8_6_0:notes">
            <a:extLst>
              <a:ext uri="{FF2B5EF4-FFF2-40B4-BE49-F238E27FC236}">
                <a16:creationId xmlns:a16="http://schemas.microsoft.com/office/drawing/2014/main" id="{F4FE9CD2-1B12-A42B-E1A3-772F35FE249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0131362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bb863262c8_6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0" name="Google Shape;330;g3bb863262c8_6_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31" name="Google Shape;331;g3bb863262c8_6_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g3bb863262c8_7_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43" name="Google Shape;343;g3bb863262c8_7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3bb863262c8_11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2" name="Google Shape;352;g3bb863262c8_11_1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53" name="Google Shape;353;g3bb863262c8_11_1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g3bb863262c8_6_4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66" name="Google Shape;366;g3bb863262c8_6_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3be1212d4b9_1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77" name="Google Shape;377;g3be1212d4b9_1_1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78" name="Google Shape;378;g3be1212d4b9_1_14: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
          <a:extLst>
            <a:ext uri="{FF2B5EF4-FFF2-40B4-BE49-F238E27FC236}">
              <a16:creationId xmlns:a16="http://schemas.microsoft.com/office/drawing/2014/main" id="{46D1395C-CD39-9D9F-61A2-81438CC6DF17}"/>
            </a:ext>
          </a:extLst>
        </p:cNvPr>
        <p:cNvGrpSpPr/>
        <p:nvPr/>
      </p:nvGrpSpPr>
      <p:grpSpPr>
        <a:xfrm>
          <a:off x="0" y="0"/>
          <a:ext cx="0" cy="0"/>
          <a:chOff x="0" y="0"/>
          <a:chExt cx="0" cy="0"/>
        </a:xfrm>
      </p:grpSpPr>
      <p:sp>
        <p:nvSpPr>
          <p:cNvPr id="32" name="Google Shape;32;p3:notes">
            <a:extLst>
              <a:ext uri="{FF2B5EF4-FFF2-40B4-BE49-F238E27FC236}">
                <a16:creationId xmlns:a16="http://schemas.microsoft.com/office/drawing/2014/main" id="{F5B780AC-96C1-FA3D-57F1-BCC1A008A43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 name="Google Shape;33;p3:notes">
            <a:extLst>
              <a:ext uri="{FF2B5EF4-FFF2-40B4-BE49-F238E27FC236}">
                <a16:creationId xmlns:a16="http://schemas.microsoft.com/office/drawing/2014/main" id="{A490329C-4967-9A85-E556-88AFD4FF509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 name="Google Shape;34;p3:notes">
            <a:extLst>
              <a:ext uri="{FF2B5EF4-FFF2-40B4-BE49-F238E27FC236}">
                <a16:creationId xmlns:a16="http://schemas.microsoft.com/office/drawing/2014/main" id="{B013D7C7-8FAD-AE68-7493-DEA018AEE9FA}"/>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extLst>
      <p:ext uri="{BB962C8B-B14F-4D97-AF65-F5344CB8AC3E}">
        <p14:creationId xmlns:p14="http://schemas.microsoft.com/office/powerpoint/2010/main" val="153533661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a:extLst>
            <a:ext uri="{FF2B5EF4-FFF2-40B4-BE49-F238E27FC236}">
              <a16:creationId xmlns:a16="http://schemas.microsoft.com/office/drawing/2014/main" id="{9CEEC2AC-79D6-0721-7DF3-46CC51D0D004}"/>
            </a:ext>
          </a:extLst>
        </p:cNvPr>
        <p:cNvGrpSpPr/>
        <p:nvPr/>
      </p:nvGrpSpPr>
      <p:grpSpPr>
        <a:xfrm>
          <a:off x="0" y="0"/>
          <a:ext cx="0" cy="0"/>
          <a:chOff x="0" y="0"/>
          <a:chExt cx="0" cy="0"/>
        </a:xfrm>
      </p:grpSpPr>
      <p:sp>
        <p:nvSpPr>
          <p:cNvPr id="390" name="Google Shape;390;g3bb863262c8_6_60:notes">
            <a:extLst>
              <a:ext uri="{FF2B5EF4-FFF2-40B4-BE49-F238E27FC236}">
                <a16:creationId xmlns:a16="http://schemas.microsoft.com/office/drawing/2014/main" id="{3FE931EE-8370-694C-4A2C-81064E47F7F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91" name="Google Shape;391;g3bb863262c8_6_60:notes">
            <a:extLst>
              <a:ext uri="{FF2B5EF4-FFF2-40B4-BE49-F238E27FC236}">
                <a16:creationId xmlns:a16="http://schemas.microsoft.com/office/drawing/2014/main" id="{A39BE8D4-2A8B-6B3F-4E16-B69959C1D990}"/>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63662825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a:extLst>
            <a:ext uri="{FF2B5EF4-FFF2-40B4-BE49-F238E27FC236}">
              <a16:creationId xmlns:a16="http://schemas.microsoft.com/office/drawing/2014/main" id="{3DFF4249-DAAC-46CF-816C-93F26D59EA2B}"/>
            </a:ext>
          </a:extLst>
        </p:cNvPr>
        <p:cNvGrpSpPr/>
        <p:nvPr/>
      </p:nvGrpSpPr>
      <p:grpSpPr>
        <a:xfrm>
          <a:off x="0" y="0"/>
          <a:ext cx="0" cy="0"/>
          <a:chOff x="0" y="0"/>
          <a:chExt cx="0" cy="0"/>
        </a:xfrm>
      </p:grpSpPr>
      <p:sp>
        <p:nvSpPr>
          <p:cNvPr id="401" name="Google Shape;401;g3bb863262c8_6_70:notes">
            <a:extLst>
              <a:ext uri="{FF2B5EF4-FFF2-40B4-BE49-F238E27FC236}">
                <a16:creationId xmlns:a16="http://schemas.microsoft.com/office/drawing/2014/main" id="{E01DD7EE-C806-E8D3-CC78-54799EDAFA75}"/>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02" name="Google Shape;402;g3bb863262c8_6_70:notes">
            <a:extLst>
              <a:ext uri="{FF2B5EF4-FFF2-40B4-BE49-F238E27FC236}">
                <a16:creationId xmlns:a16="http://schemas.microsoft.com/office/drawing/2014/main" id="{4B418BB5-205E-EAFE-7BBC-CA7407AE7F8F}"/>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6351150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3be1212d4b9_1_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3" name="Google Shape;413;g3be1212d4b9_1_27: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14" name="Google Shape;414;g3be1212d4b9_1_27: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5"/>
        <p:cNvGrpSpPr/>
        <p:nvPr/>
      </p:nvGrpSpPr>
      <p:grpSpPr>
        <a:xfrm>
          <a:off x="0" y="0"/>
          <a:ext cx="0" cy="0"/>
          <a:chOff x="0" y="0"/>
          <a:chExt cx="0" cy="0"/>
        </a:xfrm>
      </p:grpSpPr>
      <p:sp>
        <p:nvSpPr>
          <p:cNvPr id="426" name="Google Shape;426;g3bb863262c8_6_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7" name="Google Shape;427;g3bb863262c8_6_8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28" name="Google Shape;428;g3bb863262c8_6_8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3bb863262c8_6_10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0" name="Google Shape;440;g3bb863262c8_6_10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41" name="Google Shape;441;g3bb863262c8_6_10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g3bb863262c8_6_1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3" name="Google Shape;453;g3bb863262c8_6_11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54" name="Google Shape;454;g3bb863262c8_6_11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3"/>
        <p:cNvGrpSpPr/>
        <p:nvPr/>
      </p:nvGrpSpPr>
      <p:grpSpPr>
        <a:xfrm>
          <a:off x="0" y="0"/>
          <a:ext cx="0" cy="0"/>
          <a:chOff x="0" y="0"/>
          <a:chExt cx="0" cy="0"/>
        </a:xfrm>
      </p:grpSpPr>
      <p:sp>
        <p:nvSpPr>
          <p:cNvPr id="464" name="Google Shape;464;g3be1212d4b9_1_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5" name="Google Shape;465;g3be1212d4b9_1_4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66" name="Google Shape;466;g3be1212d4b9_1_4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Google Shape;478;g3bb863262c8_6_13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79" name="Google Shape;479;g3bb863262c8_6_13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8"/>
        <p:cNvGrpSpPr/>
        <p:nvPr/>
      </p:nvGrpSpPr>
      <p:grpSpPr>
        <a:xfrm>
          <a:off x="0" y="0"/>
          <a:ext cx="0" cy="0"/>
          <a:chOff x="0" y="0"/>
          <a:chExt cx="0" cy="0"/>
        </a:xfrm>
      </p:grpSpPr>
      <p:sp>
        <p:nvSpPr>
          <p:cNvPr id="489" name="Google Shape;489;g3bb863262c8_6_14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490" name="Google Shape;490;g3bb863262c8_6_1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9"/>
        <p:cNvGrpSpPr/>
        <p:nvPr/>
      </p:nvGrpSpPr>
      <p:grpSpPr>
        <a:xfrm>
          <a:off x="0" y="0"/>
          <a:ext cx="0" cy="0"/>
          <a:chOff x="0" y="0"/>
          <a:chExt cx="0" cy="0"/>
        </a:xfrm>
      </p:grpSpPr>
      <p:sp>
        <p:nvSpPr>
          <p:cNvPr id="500" name="Google Shape;500;g3bb863262c8_6_15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01" name="Google Shape;501;g3bb863262c8_6_15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g3c85e9d70b2_0_1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6" name="Google Shape;126;g3c85e9d70b2_0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0"/>
        <p:cNvGrpSpPr/>
        <p:nvPr/>
      </p:nvGrpSpPr>
      <p:grpSpPr>
        <a:xfrm>
          <a:off x="0" y="0"/>
          <a:ext cx="0" cy="0"/>
          <a:chOff x="0" y="0"/>
          <a:chExt cx="0" cy="0"/>
        </a:xfrm>
      </p:grpSpPr>
      <p:sp>
        <p:nvSpPr>
          <p:cNvPr id="511" name="Google Shape;511;g3bb863262c8_6_16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2" name="Google Shape;512;g3bb863262c8_6_16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13" name="Google Shape;513;g3bb863262c8_6_16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40</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9"/>
        <p:cNvGrpSpPr/>
        <p:nvPr/>
      </p:nvGrpSpPr>
      <p:grpSpPr>
        <a:xfrm>
          <a:off x="0" y="0"/>
          <a:ext cx="0" cy="0"/>
          <a:chOff x="0" y="0"/>
          <a:chExt cx="0" cy="0"/>
        </a:xfrm>
      </p:grpSpPr>
      <p:sp>
        <p:nvSpPr>
          <p:cNvPr id="520" name="Google Shape;520;g3bb863262c8_6_17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1" name="Google Shape;521;g3bb863262c8_6_17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22" name="Google Shape;522;g3bb863262c8_6_172: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41</a:t>
            </a:fld>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2"/>
        <p:cNvGrpSpPr/>
        <p:nvPr/>
      </p:nvGrpSpPr>
      <p:grpSpPr>
        <a:xfrm>
          <a:off x="0" y="0"/>
          <a:ext cx="0" cy="0"/>
          <a:chOff x="0" y="0"/>
          <a:chExt cx="0" cy="0"/>
        </a:xfrm>
      </p:grpSpPr>
      <p:sp>
        <p:nvSpPr>
          <p:cNvPr id="533" name="Google Shape;533;g3bb863262c8_9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34" name="Google Shape;534;g3bb863262c8_9_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35" name="Google Shape;535;g3bb863262c8_9_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42</a:t>
            </a:fld>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3bb863262c8_9_1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g3bb863262c8_9_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a:extLst>
            <a:ext uri="{FF2B5EF4-FFF2-40B4-BE49-F238E27FC236}">
              <a16:creationId xmlns:a16="http://schemas.microsoft.com/office/drawing/2014/main" id="{7F1761F2-3BEF-A105-5600-6E1E03B8B9CC}"/>
            </a:ext>
          </a:extLst>
        </p:cNvPr>
        <p:cNvGrpSpPr/>
        <p:nvPr/>
      </p:nvGrpSpPr>
      <p:grpSpPr>
        <a:xfrm>
          <a:off x="0" y="0"/>
          <a:ext cx="0" cy="0"/>
          <a:chOff x="0" y="0"/>
          <a:chExt cx="0" cy="0"/>
        </a:xfrm>
      </p:grpSpPr>
      <p:sp>
        <p:nvSpPr>
          <p:cNvPr id="543" name="Google Shape;543;g3bb863262c8_9_10:notes">
            <a:extLst>
              <a:ext uri="{FF2B5EF4-FFF2-40B4-BE49-F238E27FC236}">
                <a16:creationId xmlns:a16="http://schemas.microsoft.com/office/drawing/2014/main" id="{2BED247F-6B8C-B547-D35B-437AD6C4F13B}"/>
              </a:ext>
            </a:extLst>
          </p:cNvPr>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44" name="Google Shape;544;g3bb863262c8_9_10:notes">
            <a:extLst>
              <a:ext uri="{FF2B5EF4-FFF2-40B4-BE49-F238E27FC236}">
                <a16:creationId xmlns:a16="http://schemas.microsoft.com/office/drawing/2014/main" id="{8A9A9269-8E15-EE3A-FB19-264C23E1A3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711022086"/>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3"/>
        <p:cNvGrpSpPr/>
        <p:nvPr/>
      </p:nvGrpSpPr>
      <p:grpSpPr>
        <a:xfrm>
          <a:off x="0" y="0"/>
          <a:ext cx="0" cy="0"/>
          <a:chOff x="0" y="0"/>
          <a:chExt cx="0" cy="0"/>
        </a:xfrm>
      </p:grpSpPr>
      <p:sp>
        <p:nvSpPr>
          <p:cNvPr id="554" name="Google Shape;55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55" name="Google Shape;555;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4" name="Google Shape;56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Google Shape;575;g3bb863262c8_7_5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76" name="Google Shape;576;g3bb863262c8_7_5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6"/>
        <p:cNvGrpSpPr/>
        <p:nvPr/>
      </p:nvGrpSpPr>
      <p:grpSpPr>
        <a:xfrm>
          <a:off x="0" y="0"/>
          <a:ext cx="0" cy="0"/>
          <a:chOff x="0" y="0"/>
          <a:chExt cx="0" cy="0"/>
        </a:xfrm>
      </p:grpSpPr>
      <p:sp>
        <p:nvSpPr>
          <p:cNvPr id="587" name="Google Shape;587;g3bb863262c8_7_62: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88" name="Google Shape;588;g3bb863262c8_7_6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8"/>
        <p:cNvGrpSpPr/>
        <p:nvPr/>
      </p:nvGrpSpPr>
      <p:grpSpPr>
        <a:xfrm>
          <a:off x="0" y="0"/>
          <a:ext cx="0" cy="0"/>
          <a:chOff x="0" y="0"/>
          <a:chExt cx="0" cy="0"/>
        </a:xfrm>
      </p:grpSpPr>
      <p:sp>
        <p:nvSpPr>
          <p:cNvPr id="599" name="Google Shape;599;g3c860587e35_5_29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00" name="Google Shape;600;g3c860587e35_5_2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a:extLst>
            <a:ext uri="{FF2B5EF4-FFF2-40B4-BE49-F238E27FC236}">
              <a16:creationId xmlns:a16="http://schemas.microsoft.com/office/drawing/2014/main" id="{D79BBA93-FED8-2C06-3C92-BF59F37DF821}"/>
            </a:ext>
          </a:extLst>
        </p:cNvPr>
        <p:cNvGrpSpPr/>
        <p:nvPr/>
      </p:nvGrpSpPr>
      <p:grpSpPr>
        <a:xfrm>
          <a:off x="0" y="0"/>
          <a:ext cx="0" cy="0"/>
          <a:chOff x="0" y="0"/>
          <a:chExt cx="0" cy="0"/>
        </a:xfrm>
      </p:grpSpPr>
      <p:sp>
        <p:nvSpPr>
          <p:cNvPr id="79" name="Google Shape;79;p6:notes">
            <a:extLst>
              <a:ext uri="{FF2B5EF4-FFF2-40B4-BE49-F238E27FC236}">
                <a16:creationId xmlns:a16="http://schemas.microsoft.com/office/drawing/2014/main" id="{AF0B389F-C390-6A9E-C4EE-7A3299B91B2A}"/>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0" name="Google Shape;80;p6:notes">
            <a:extLst>
              <a:ext uri="{FF2B5EF4-FFF2-40B4-BE49-F238E27FC236}">
                <a16:creationId xmlns:a16="http://schemas.microsoft.com/office/drawing/2014/main" id="{0C48E223-7F6F-0B89-7E96-4378D50292D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 name="Google Shape;81;p6:notes">
            <a:extLst>
              <a:ext uri="{FF2B5EF4-FFF2-40B4-BE49-F238E27FC236}">
                <a16:creationId xmlns:a16="http://schemas.microsoft.com/office/drawing/2014/main" id="{E27BCA51-82B3-D02E-96BD-DE1C7C70218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extLst>
      <p:ext uri="{BB962C8B-B14F-4D97-AF65-F5344CB8AC3E}">
        <p14:creationId xmlns:p14="http://schemas.microsoft.com/office/powerpoint/2010/main" val="846270253"/>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0"/>
        <p:cNvGrpSpPr/>
        <p:nvPr/>
      </p:nvGrpSpPr>
      <p:grpSpPr>
        <a:xfrm>
          <a:off x="0" y="0"/>
          <a:ext cx="0" cy="0"/>
          <a:chOff x="0" y="0"/>
          <a:chExt cx="0" cy="0"/>
        </a:xfrm>
      </p:grpSpPr>
      <p:sp>
        <p:nvSpPr>
          <p:cNvPr id="611" name="Google Shape;611;g3bb863262c8_7_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12" name="Google Shape;612;g3bb863262c8_7_73: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13" name="Google Shape;613;g3bb863262c8_7_73: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50</a:t>
            </a:fld>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0"/>
        <p:cNvGrpSpPr/>
        <p:nvPr/>
      </p:nvGrpSpPr>
      <p:grpSpPr>
        <a:xfrm>
          <a:off x="0" y="0"/>
          <a:ext cx="0" cy="0"/>
          <a:chOff x="0" y="0"/>
          <a:chExt cx="0" cy="0"/>
        </a:xfrm>
      </p:grpSpPr>
      <p:sp>
        <p:nvSpPr>
          <p:cNvPr id="621" name="Google Shape;621;g3c85e9d70b2_0_4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2" name="Google Shape;622;g3c85e9d70b2_0_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1"/>
        <p:cNvGrpSpPr/>
        <p:nvPr/>
      </p:nvGrpSpPr>
      <p:grpSpPr>
        <a:xfrm>
          <a:off x="0" y="0"/>
          <a:ext cx="0" cy="0"/>
          <a:chOff x="0" y="0"/>
          <a:chExt cx="0" cy="0"/>
        </a:xfrm>
      </p:grpSpPr>
      <p:sp>
        <p:nvSpPr>
          <p:cNvPr id="632" name="Google Shape;632;g3c85e9d70b2_0_59: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33" name="Google Shape;633;g3c85e9d70b2_0_5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2"/>
        <p:cNvGrpSpPr/>
        <p:nvPr/>
      </p:nvGrpSpPr>
      <p:grpSpPr>
        <a:xfrm>
          <a:off x="0" y="0"/>
          <a:ext cx="0" cy="0"/>
          <a:chOff x="0" y="0"/>
          <a:chExt cx="0" cy="0"/>
        </a:xfrm>
      </p:grpSpPr>
      <p:sp>
        <p:nvSpPr>
          <p:cNvPr id="643" name="Google Shape;643;g3be18a71166_0_3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44" name="Google Shape;644;g3be18a71166_0_3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3"/>
        <p:cNvGrpSpPr/>
        <p:nvPr/>
      </p:nvGrpSpPr>
      <p:grpSpPr>
        <a:xfrm>
          <a:off x="0" y="0"/>
          <a:ext cx="0" cy="0"/>
          <a:chOff x="0" y="0"/>
          <a:chExt cx="0" cy="0"/>
        </a:xfrm>
      </p:grpSpPr>
      <p:sp>
        <p:nvSpPr>
          <p:cNvPr id="654" name="Google Shape;654;p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55" name="Google Shape;65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4"/>
        <p:cNvGrpSpPr/>
        <p:nvPr/>
      </p:nvGrpSpPr>
      <p:grpSpPr>
        <a:xfrm>
          <a:off x="0" y="0"/>
          <a:ext cx="0" cy="0"/>
          <a:chOff x="0" y="0"/>
          <a:chExt cx="0" cy="0"/>
        </a:xfrm>
      </p:grpSpPr>
      <p:sp>
        <p:nvSpPr>
          <p:cNvPr id="665" name="Google Shape;665;g3bb863262c8_7_95: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66" name="Google Shape;666;g3bb863262c8_7_9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5"/>
        <p:cNvGrpSpPr/>
        <p:nvPr/>
      </p:nvGrpSpPr>
      <p:grpSpPr>
        <a:xfrm>
          <a:off x="0" y="0"/>
          <a:ext cx="0" cy="0"/>
          <a:chOff x="0" y="0"/>
          <a:chExt cx="0" cy="0"/>
        </a:xfrm>
      </p:grpSpPr>
      <p:sp>
        <p:nvSpPr>
          <p:cNvPr id="676" name="Google Shape;676;g3be1212d4b9_1_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7" name="Google Shape;677;g3be1212d4b9_1_1: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78" name="Google Shape;678;g3be1212d4b9_1_1: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a:extLst>
            <a:ext uri="{FF2B5EF4-FFF2-40B4-BE49-F238E27FC236}">
              <a16:creationId xmlns:a16="http://schemas.microsoft.com/office/drawing/2014/main" id="{220CE242-F0C8-AD32-D0CC-1A56AED2D6ED}"/>
            </a:ext>
          </a:extLst>
        </p:cNvPr>
        <p:cNvGrpSpPr/>
        <p:nvPr/>
      </p:nvGrpSpPr>
      <p:grpSpPr>
        <a:xfrm>
          <a:off x="0" y="0"/>
          <a:ext cx="0" cy="0"/>
          <a:chOff x="0" y="0"/>
          <a:chExt cx="0" cy="0"/>
        </a:xfrm>
      </p:grpSpPr>
      <p:sp>
        <p:nvSpPr>
          <p:cNvPr id="93" name="Google Shape;93;p7:notes">
            <a:extLst>
              <a:ext uri="{FF2B5EF4-FFF2-40B4-BE49-F238E27FC236}">
                <a16:creationId xmlns:a16="http://schemas.microsoft.com/office/drawing/2014/main" id="{3C46FE27-F210-7233-17D2-8D938466CDC3}"/>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7:notes">
            <a:extLst>
              <a:ext uri="{FF2B5EF4-FFF2-40B4-BE49-F238E27FC236}">
                <a16:creationId xmlns:a16="http://schemas.microsoft.com/office/drawing/2014/main" id="{CB884B0B-68F3-5671-4EC8-177631827959}"/>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7:notes">
            <a:extLst>
              <a:ext uri="{FF2B5EF4-FFF2-40B4-BE49-F238E27FC236}">
                <a16:creationId xmlns:a16="http://schemas.microsoft.com/office/drawing/2014/main" id="{630CDED4-4D4C-4B55-2FB3-8E070A40BD08}"/>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extLst>
      <p:ext uri="{BB962C8B-B14F-4D97-AF65-F5344CB8AC3E}">
        <p14:creationId xmlns:p14="http://schemas.microsoft.com/office/powerpoint/2010/main" val="1309261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74FBD5C3-B37A-852D-1FDD-7056805B7801}"/>
            </a:ext>
          </a:extLst>
        </p:cNvPr>
        <p:cNvGrpSpPr/>
        <p:nvPr/>
      </p:nvGrpSpPr>
      <p:grpSpPr>
        <a:xfrm>
          <a:off x="0" y="0"/>
          <a:ext cx="0" cy="0"/>
          <a:chOff x="0" y="0"/>
          <a:chExt cx="0" cy="0"/>
        </a:xfrm>
      </p:grpSpPr>
      <p:sp>
        <p:nvSpPr>
          <p:cNvPr id="108" name="Google Shape;108;p8:notes">
            <a:extLst>
              <a:ext uri="{FF2B5EF4-FFF2-40B4-BE49-F238E27FC236}">
                <a16:creationId xmlns:a16="http://schemas.microsoft.com/office/drawing/2014/main" id="{D5C52326-7A8E-1A23-DF5F-AA4A6F013309}"/>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8:notes">
            <a:extLst>
              <a:ext uri="{FF2B5EF4-FFF2-40B4-BE49-F238E27FC236}">
                <a16:creationId xmlns:a16="http://schemas.microsoft.com/office/drawing/2014/main" id="{C4CFA1B7-2ABE-7889-9FC4-DB0E4813199B}"/>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8:notes">
            <a:extLst>
              <a:ext uri="{FF2B5EF4-FFF2-40B4-BE49-F238E27FC236}">
                <a16:creationId xmlns:a16="http://schemas.microsoft.com/office/drawing/2014/main" id="{0F9C91F9-969E-6F29-6590-EF790B48574B}"/>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extLst>
      <p:ext uri="{BB962C8B-B14F-4D97-AF65-F5344CB8AC3E}">
        <p14:creationId xmlns:p14="http://schemas.microsoft.com/office/powerpoint/2010/main" val="30253092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a:extLst>
            <a:ext uri="{FF2B5EF4-FFF2-40B4-BE49-F238E27FC236}">
              <a16:creationId xmlns:a16="http://schemas.microsoft.com/office/drawing/2014/main" id="{37A513C2-4938-E6EB-C056-ED8010DE9772}"/>
            </a:ext>
          </a:extLst>
        </p:cNvPr>
        <p:cNvGrpSpPr/>
        <p:nvPr/>
      </p:nvGrpSpPr>
      <p:grpSpPr>
        <a:xfrm>
          <a:off x="0" y="0"/>
          <a:ext cx="0" cy="0"/>
          <a:chOff x="0" y="0"/>
          <a:chExt cx="0" cy="0"/>
        </a:xfrm>
      </p:grpSpPr>
      <p:sp>
        <p:nvSpPr>
          <p:cNvPr id="108" name="Google Shape;108;p8:notes">
            <a:extLst>
              <a:ext uri="{FF2B5EF4-FFF2-40B4-BE49-F238E27FC236}">
                <a16:creationId xmlns:a16="http://schemas.microsoft.com/office/drawing/2014/main" id="{77FB0D18-23EB-FEB4-1874-4013AEED0AA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8:notes">
            <a:extLst>
              <a:ext uri="{FF2B5EF4-FFF2-40B4-BE49-F238E27FC236}">
                <a16:creationId xmlns:a16="http://schemas.microsoft.com/office/drawing/2014/main" id="{243B5A65-0428-3FF7-4B7B-D94198B36994}"/>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0" name="Google Shape;110;p8:notes">
            <a:extLst>
              <a:ext uri="{FF2B5EF4-FFF2-40B4-BE49-F238E27FC236}">
                <a16:creationId xmlns:a16="http://schemas.microsoft.com/office/drawing/2014/main" id="{8706B089-632F-6C3C-0E4B-E3EEC0F3B709}"/>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extLst>
      <p:ext uri="{BB962C8B-B14F-4D97-AF65-F5344CB8AC3E}">
        <p14:creationId xmlns:p14="http://schemas.microsoft.com/office/powerpoint/2010/main" val="4294608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0">
          <a:extLst>
            <a:ext uri="{FF2B5EF4-FFF2-40B4-BE49-F238E27FC236}">
              <a16:creationId xmlns:a16="http://schemas.microsoft.com/office/drawing/2014/main" id="{D3419793-0060-A2F8-384E-B97C7CE5F63D}"/>
            </a:ext>
          </a:extLst>
        </p:cNvPr>
        <p:cNvGrpSpPr/>
        <p:nvPr/>
      </p:nvGrpSpPr>
      <p:grpSpPr>
        <a:xfrm>
          <a:off x="0" y="0"/>
          <a:ext cx="0" cy="0"/>
          <a:chOff x="0" y="0"/>
          <a:chExt cx="0" cy="0"/>
        </a:xfrm>
      </p:grpSpPr>
      <p:sp>
        <p:nvSpPr>
          <p:cNvPr id="121" name="Google Shape;121;p9:notes">
            <a:extLst>
              <a:ext uri="{FF2B5EF4-FFF2-40B4-BE49-F238E27FC236}">
                <a16:creationId xmlns:a16="http://schemas.microsoft.com/office/drawing/2014/main" id="{BEA2E5F1-0C44-3125-96E1-7F455B0A0E4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2" name="Google Shape;122;p9:notes">
            <a:extLst>
              <a:ext uri="{FF2B5EF4-FFF2-40B4-BE49-F238E27FC236}">
                <a16:creationId xmlns:a16="http://schemas.microsoft.com/office/drawing/2014/main" id="{B270A656-D53F-AF30-9E82-BAA34951D5BA}"/>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9:notes">
            <a:extLst>
              <a:ext uri="{FF2B5EF4-FFF2-40B4-BE49-F238E27FC236}">
                <a16:creationId xmlns:a16="http://schemas.microsoft.com/office/drawing/2014/main" id="{7B102F09-A75D-52F5-1646-ACFA46C447AE}"/>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extLst>
      <p:ext uri="{BB962C8B-B14F-4D97-AF65-F5344CB8AC3E}">
        <p14:creationId xmlns:p14="http://schemas.microsoft.com/office/powerpoint/2010/main" val="1543106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18"/>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18"/>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8" name="Google Shape;18;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0" name="Google Shape;20;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27"/>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5" name="Google Shape;75;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6" name="Google Shape;76;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8"/>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28"/>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1" name="Google Shape;81;p2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2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2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DEFAULT">
  <p:cSld name="DEFAULT">
    <p:bg>
      <p:bgPr>
        <a:solidFill>
          <a:schemeClr val="lt1"/>
        </a:solidFill>
        <a:effectLst/>
      </p:bgPr>
    </p:bg>
    <p:spTree>
      <p:nvGrpSpPr>
        <p:cNvPr id="1" name="Shape 10"/>
        <p:cNvGrpSpPr/>
        <p:nvPr/>
      </p:nvGrpSpPr>
      <p:grpSpPr>
        <a:xfrm>
          <a:off x="0" y="0"/>
          <a:ext cx="0" cy="0"/>
          <a:chOff x="0" y="0"/>
          <a:chExt cx="0" cy="0"/>
        </a:xfrm>
      </p:grpSpPr>
    </p:spTree>
    <p:extLst>
      <p:ext uri="{BB962C8B-B14F-4D97-AF65-F5344CB8AC3E}">
        <p14:creationId xmlns:p14="http://schemas.microsoft.com/office/powerpoint/2010/main" val="35500301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1"/>
        <p:cNvGrpSpPr/>
        <p:nvPr/>
      </p:nvGrpSpPr>
      <p:grpSpPr>
        <a:xfrm>
          <a:off x="0" y="0"/>
          <a:ext cx="0" cy="0"/>
          <a:chOff x="0" y="0"/>
          <a:chExt cx="0" cy="0"/>
        </a:xfrm>
      </p:grpSpPr>
      <p:sp>
        <p:nvSpPr>
          <p:cNvPr id="22" name="Google Shape;22;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
        <p:nvSpPr>
          <p:cNvPr id="2" name="Google Shape;142;g3c85e9d70b2_0_32">
            <a:extLst>
              <a:ext uri="{FF2B5EF4-FFF2-40B4-BE49-F238E27FC236}">
                <a16:creationId xmlns:a16="http://schemas.microsoft.com/office/drawing/2014/main" id="{54E6AA77-AF8A-5E76-6FF2-42984D940A24}"/>
              </a:ext>
            </a:extLst>
          </p:cNvPr>
          <p:cNvSpPr/>
          <p:nvPr userDrawn="1"/>
        </p:nvSpPr>
        <p:spPr>
          <a:xfrm>
            <a:off x="0" y="6150000"/>
            <a:ext cx="12192000" cy="708000"/>
          </a:xfrm>
          <a:prstGeom prst="rect">
            <a:avLst/>
          </a:prstGeom>
          <a:solidFill>
            <a:srgbClr val="590A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Google Shape;145;g3c85e9d70b2_0_32">
            <a:extLst>
              <a:ext uri="{FF2B5EF4-FFF2-40B4-BE49-F238E27FC236}">
                <a16:creationId xmlns:a16="http://schemas.microsoft.com/office/drawing/2014/main" id="{F728B345-6441-DACE-4EE5-0332BA87642D}"/>
              </a:ext>
            </a:extLst>
          </p:cNvPr>
          <p:cNvPicPr preferRelativeResize="0"/>
          <p:nvPr userDrawn="1"/>
        </p:nvPicPr>
        <p:blipFill rotWithShape="1">
          <a:blip r:embed="rId2">
            <a:alphaModFix/>
          </a:blip>
          <a:srcRect/>
          <a:stretch/>
        </p:blipFill>
        <p:spPr>
          <a:xfrm>
            <a:off x="678696" y="6253175"/>
            <a:ext cx="446375" cy="501650"/>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2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9" name="Google Shape;29;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2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2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4" name="Google Shape;34;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2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2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1" name="Google Shape;41;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2" name="Google Shape;42;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3" name="Google Shape;43;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2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6" name="Google Shape;46;p2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7" name="Google Shape;47;p2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8" name="Google Shape;48;p2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9" name="Google Shape;49;p2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0" name="Google Shape;50;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2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5"/>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25"/>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61" name="Google Shape;61;p25"/>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2" name="Google Shape;62;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3" name="Google Shape;63;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4" name="Google Shape;64;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26"/>
          <p:cNvSpPr>
            <a:spLocks noGrp="1"/>
          </p:cNvSpPr>
          <p:nvPr>
            <p:ph type="pic" idx="2"/>
          </p:nvPr>
        </p:nvSpPr>
        <p:spPr>
          <a:xfrm>
            <a:off x="5183188" y="987425"/>
            <a:ext cx="6172200" cy="4873625"/>
          </a:xfrm>
          <a:prstGeom prst="rect">
            <a:avLst/>
          </a:prstGeom>
          <a:noFill/>
          <a:ln>
            <a:noFill/>
          </a:ln>
        </p:spPr>
      </p:sp>
      <p:sp>
        <p:nvSpPr>
          <p:cNvPr id="68" name="Google Shape;68;p26"/>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9" name="Google Shape;69;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0" name="Google Shape;70;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1" name="Google Shape;7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1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 name="Google Shape;142;g3c85e9d70b2_0_32">
            <a:extLst>
              <a:ext uri="{FF2B5EF4-FFF2-40B4-BE49-F238E27FC236}">
                <a16:creationId xmlns:a16="http://schemas.microsoft.com/office/drawing/2014/main" id="{375A3B26-9626-1D69-3EAF-16FE4240557B}"/>
              </a:ext>
            </a:extLst>
          </p:cNvPr>
          <p:cNvSpPr/>
          <p:nvPr userDrawn="1"/>
        </p:nvSpPr>
        <p:spPr>
          <a:xfrm>
            <a:off x="0" y="6150000"/>
            <a:ext cx="12192000" cy="708000"/>
          </a:xfrm>
          <a:prstGeom prst="rect">
            <a:avLst/>
          </a:prstGeom>
          <a:solidFill>
            <a:srgbClr val="590A4B"/>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alibri"/>
              <a:ea typeface="Calibri"/>
              <a:cs typeface="Calibri"/>
              <a:sym typeface="Calibri"/>
            </a:endParaRPr>
          </a:p>
        </p:txBody>
      </p:sp>
      <p:pic>
        <p:nvPicPr>
          <p:cNvPr id="3" name="Google Shape;145;g3c85e9d70b2_0_32">
            <a:extLst>
              <a:ext uri="{FF2B5EF4-FFF2-40B4-BE49-F238E27FC236}">
                <a16:creationId xmlns:a16="http://schemas.microsoft.com/office/drawing/2014/main" id="{BEB5E5B2-8082-58C2-D36B-AD837CA1A91F}"/>
              </a:ext>
            </a:extLst>
          </p:cNvPr>
          <p:cNvPicPr preferRelativeResize="0"/>
          <p:nvPr userDrawn="1"/>
        </p:nvPicPr>
        <p:blipFill rotWithShape="1">
          <a:blip r:embed="rId14">
            <a:alphaModFix/>
          </a:blip>
          <a:srcRect/>
          <a:stretch/>
        </p:blipFill>
        <p:spPr>
          <a:xfrm>
            <a:off x="678696" y="6253175"/>
            <a:ext cx="446375" cy="50165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6.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6.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6.png"/></Relationships>
</file>

<file path=ppt/slides/_rels/slide3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5.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3.png"/></Relationships>
</file>

<file path=ppt/slides/_rels/slide4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png"/><Relationship Id="rId4" Type="http://schemas.openxmlformats.org/officeDocument/2006/relationships/image" Target="../media/image2.png"/></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3.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5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6.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971673"/>
        </a:solidFill>
        <a:effectLst/>
      </p:bgPr>
    </p:bg>
    <p:spTree>
      <p:nvGrpSpPr>
        <p:cNvPr id="1" name="Shape 88"/>
        <p:cNvGrpSpPr/>
        <p:nvPr/>
      </p:nvGrpSpPr>
      <p:grpSpPr>
        <a:xfrm>
          <a:off x="0" y="0"/>
          <a:ext cx="0" cy="0"/>
          <a:chOff x="0" y="0"/>
          <a:chExt cx="0" cy="0"/>
        </a:xfrm>
      </p:grpSpPr>
      <p:pic>
        <p:nvPicPr>
          <p:cNvPr id="89" name="Google Shape;89;g3bb863262c8_4_0"/>
          <p:cNvPicPr preferRelativeResize="0"/>
          <p:nvPr/>
        </p:nvPicPr>
        <p:blipFill rotWithShape="1">
          <a:blip r:embed="rId3">
            <a:alphaModFix/>
          </a:blip>
          <a:srcRect/>
          <a:stretch/>
        </p:blipFill>
        <p:spPr>
          <a:xfrm>
            <a:off x="177239" y="367213"/>
            <a:ext cx="2396959" cy="2693773"/>
          </a:xfrm>
          <a:prstGeom prst="rect">
            <a:avLst/>
          </a:prstGeom>
          <a:noFill/>
          <a:ln>
            <a:noFill/>
          </a:ln>
        </p:spPr>
      </p:pic>
      <p:pic>
        <p:nvPicPr>
          <p:cNvPr id="90" name="Google Shape;90;g3bb863262c8_4_0"/>
          <p:cNvPicPr preferRelativeResize="0"/>
          <p:nvPr/>
        </p:nvPicPr>
        <p:blipFill rotWithShape="1">
          <a:blip r:embed="rId4">
            <a:alphaModFix/>
          </a:blip>
          <a:srcRect/>
          <a:stretch/>
        </p:blipFill>
        <p:spPr>
          <a:xfrm>
            <a:off x="10074750" y="-2879124"/>
            <a:ext cx="6858000" cy="6858000"/>
          </a:xfrm>
          <a:prstGeom prst="rect">
            <a:avLst/>
          </a:prstGeom>
          <a:noFill/>
          <a:ln>
            <a:noFill/>
          </a:ln>
        </p:spPr>
      </p:pic>
      <p:sp>
        <p:nvSpPr>
          <p:cNvPr id="92" name="Google Shape;92;g3bb863262c8_4_0"/>
          <p:cNvSpPr txBox="1"/>
          <p:nvPr/>
        </p:nvSpPr>
        <p:spPr>
          <a:xfrm>
            <a:off x="1663665" y="2737987"/>
            <a:ext cx="8864700" cy="2124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a:solidFill>
                  <a:schemeClr val="lt1"/>
                </a:solidFill>
                <a:latin typeface="Avenir"/>
                <a:ea typeface="Avenir"/>
                <a:cs typeface="Avenir"/>
                <a:sym typeface="Avenir"/>
              </a:rPr>
              <a:t>Creating Accessible, Inclusive, Warm Welcome Spaces.</a:t>
            </a:r>
            <a:endParaRPr sz="4000" b="1">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4000"/>
              <a:buFont typeface="Arial"/>
              <a:buNone/>
            </a:pPr>
            <a:endParaRPr sz="2000" b="1">
              <a:solidFill>
                <a:schemeClr val="lt1"/>
              </a:solidFill>
              <a:latin typeface="Avenir"/>
              <a:ea typeface="Avenir"/>
              <a:cs typeface="Avenir"/>
              <a:sym typeface="Avenir"/>
            </a:endParaRPr>
          </a:p>
          <a:p>
            <a:pPr marL="0" marR="0" lvl="0" indent="0" algn="ctr" rtl="0">
              <a:lnSpc>
                <a:spcPct val="100000"/>
              </a:lnSpc>
              <a:spcBef>
                <a:spcPts val="0"/>
              </a:spcBef>
              <a:spcAft>
                <a:spcPts val="0"/>
              </a:spcAft>
              <a:buClr>
                <a:srgbClr val="000000"/>
              </a:buClr>
              <a:buSzPts val="3200"/>
              <a:buFont typeface="Arial"/>
              <a:buNone/>
            </a:pPr>
            <a:r>
              <a:rPr lang="en-GB" sz="3200">
                <a:solidFill>
                  <a:schemeClr val="lt1"/>
                </a:solidFill>
                <a:latin typeface="Avenir"/>
                <a:ea typeface="Avenir"/>
                <a:cs typeface="Avenir"/>
                <a:sym typeface="Avenir"/>
              </a:rPr>
              <a:t>Warm Welcome Space Leaders briefing</a:t>
            </a:r>
            <a:endParaRPr sz="1400" b="0" i="0" u="none" strike="noStrike" cap="none">
              <a:solidFill>
                <a:srgbClr val="000000"/>
              </a:solidFill>
              <a:latin typeface="Arial"/>
              <a:ea typeface="Arial"/>
              <a:cs typeface="Arial"/>
              <a:sym typeface="Arial"/>
            </a:endParaRPr>
          </a:p>
        </p:txBody>
      </p:sp>
      <p:sp>
        <p:nvSpPr>
          <p:cNvPr id="2" name="Rectangle 1">
            <a:extLst>
              <a:ext uri="{FF2B5EF4-FFF2-40B4-BE49-F238E27FC236}">
                <a16:creationId xmlns:a16="http://schemas.microsoft.com/office/drawing/2014/main" id="{6AE3D84E-C077-A98B-EAB3-50C4604B6266}"/>
              </a:ext>
            </a:extLst>
          </p:cNvPr>
          <p:cNvSpPr/>
          <p:nvPr/>
        </p:nvSpPr>
        <p:spPr>
          <a:xfrm>
            <a:off x="0" y="5857875"/>
            <a:ext cx="12192000" cy="1000125"/>
          </a:xfrm>
          <a:prstGeom prst="rect">
            <a:avLst/>
          </a:prstGeom>
          <a:solidFill>
            <a:srgbClr val="9716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1" name="Google Shape;91;g3bb863262c8_4_0"/>
          <p:cNvPicPr preferRelativeResize="0"/>
          <p:nvPr/>
        </p:nvPicPr>
        <p:blipFill rotWithShape="1">
          <a:blip r:embed="rId4">
            <a:alphaModFix/>
          </a:blip>
          <a:srcRect/>
          <a:stretch/>
        </p:blipFill>
        <p:spPr>
          <a:xfrm>
            <a:off x="-3980526" y="3797014"/>
            <a:ext cx="5884770" cy="588477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B52AC7E9-E746-440E-1A57-4B8348A32B66}"/>
            </a:ext>
          </a:extLst>
        </p:cNvPr>
        <p:cNvGrpSpPr/>
        <p:nvPr/>
      </p:nvGrpSpPr>
      <p:grpSpPr>
        <a:xfrm>
          <a:off x="0" y="0"/>
          <a:ext cx="0" cy="0"/>
          <a:chOff x="0" y="0"/>
          <a:chExt cx="0" cy="0"/>
        </a:xfrm>
      </p:grpSpPr>
      <p:sp>
        <p:nvSpPr>
          <p:cNvPr id="125" name="Google Shape;125;p9">
            <a:extLst>
              <a:ext uri="{FF2B5EF4-FFF2-40B4-BE49-F238E27FC236}">
                <a16:creationId xmlns:a16="http://schemas.microsoft.com/office/drawing/2014/main" id="{8E0F46AC-ECEA-5EB6-F83D-EEF4ED2632CA}"/>
              </a:ext>
            </a:extLst>
          </p:cNvPr>
          <p:cNvSpPr/>
          <p:nvPr/>
        </p:nvSpPr>
        <p:spPr>
          <a:xfrm>
            <a:off x="0" y="0"/>
            <a:ext cx="12192000" cy="97536"/>
          </a:xfrm>
          <a:prstGeom prst="rect">
            <a:avLst/>
          </a:prstGeom>
          <a:solidFill>
            <a:srgbClr val="971673"/>
          </a:solidFill>
          <a:ln>
            <a:noFill/>
          </a:ln>
        </p:spPr>
        <p:txBody>
          <a:bodyPr spcFirstLastPara="1" wrap="square" lIns="121900" tIns="121900" rIns="121900" bIns="121900" anchor="ctr" anchorCtr="0">
            <a:noAutofit/>
          </a:bodyPr>
          <a:lstStyle/>
          <a:p>
            <a:endParaRPr sz="1867"/>
          </a:p>
        </p:txBody>
      </p:sp>
      <p:sp>
        <p:nvSpPr>
          <p:cNvPr id="126" name="Google Shape;126;p9">
            <a:extLst>
              <a:ext uri="{FF2B5EF4-FFF2-40B4-BE49-F238E27FC236}">
                <a16:creationId xmlns:a16="http://schemas.microsoft.com/office/drawing/2014/main" id="{1E89213A-9D34-3BD6-F29D-89C1A1468F43}"/>
              </a:ext>
            </a:extLst>
          </p:cNvPr>
          <p:cNvSpPr/>
          <p:nvPr/>
        </p:nvSpPr>
        <p:spPr>
          <a:xfrm>
            <a:off x="731520" y="243840"/>
            <a:ext cx="10728960" cy="853440"/>
          </a:xfrm>
          <a:prstGeom prst="rect">
            <a:avLst/>
          </a:prstGeom>
          <a:noFill/>
          <a:ln>
            <a:noFill/>
          </a:ln>
        </p:spPr>
        <p:txBody>
          <a:bodyPr spcFirstLastPara="1" wrap="square" lIns="0" tIns="0" rIns="0" bIns="0" anchor="ctr" anchorCtr="0">
            <a:noAutofit/>
          </a:bodyPr>
          <a:lstStyle/>
          <a:p>
            <a:pPr>
              <a:buClr>
                <a:srgbClr val="590A46"/>
              </a:buClr>
              <a:buSzPts val="2400"/>
            </a:pPr>
            <a:r>
              <a:rPr lang="en-US" sz="3200" b="1">
                <a:solidFill>
                  <a:srgbClr val="590A46"/>
                </a:solidFill>
                <a:latin typeface="Avenir"/>
                <a:ea typeface="Avenir"/>
                <a:cs typeface="Avenir"/>
                <a:sym typeface="Avenir"/>
              </a:rPr>
              <a:t>Anti-oppressive practice</a:t>
            </a:r>
            <a:endParaRPr sz="3200">
              <a:solidFill>
                <a:schemeClr val="dk1"/>
              </a:solidFill>
              <a:latin typeface="Calibri"/>
              <a:ea typeface="Calibri"/>
              <a:cs typeface="Calibri"/>
              <a:sym typeface="Calibri"/>
            </a:endParaRPr>
          </a:p>
        </p:txBody>
      </p:sp>
      <p:sp>
        <p:nvSpPr>
          <p:cNvPr id="127" name="Google Shape;127;p9">
            <a:extLst>
              <a:ext uri="{FF2B5EF4-FFF2-40B4-BE49-F238E27FC236}">
                <a16:creationId xmlns:a16="http://schemas.microsoft.com/office/drawing/2014/main" id="{B924A6AC-F83E-BCC9-68FE-F1D0904AE7EF}"/>
              </a:ext>
            </a:extLst>
          </p:cNvPr>
          <p:cNvSpPr/>
          <p:nvPr/>
        </p:nvSpPr>
        <p:spPr>
          <a:xfrm>
            <a:off x="0" y="6217920"/>
            <a:ext cx="12192000" cy="640080"/>
          </a:xfrm>
          <a:prstGeom prst="rect">
            <a:avLst/>
          </a:prstGeom>
          <a:solidFill>
            <a:srgbClr val="590A46"/>
          </a:solidFill>
          <a:ln>
            <a:noFill/>
          </a:ln>
        </p:spPr>
        <p:txBody>
          <a:bodyPr spcFirstLastPara="1" wrap="square" lIns="121900" tIns="121900" rIns="121900" bIns="121900" anchor="ctr" anchorCtr="0">
            <a:noAutofit/>
          </a:bodyPr>
          <a:lstStyle/>
          <a:p>
            <a:endParaRPr sz="1867"/>
          </a:p>
        </p:txBody>
      </p:sp>
      <p:pic>
        <p:nvPicPr>
          <p:cNvPr id="128" name="Google Shape;128;p9" descr="/home/claude/unpacked_orig/ppt/media/image4.png">
            <a:extLst>
              <a:ext uri="{FF2B5EF4-FFF2-40B4-BE49-F238E27FC236}">
                <a16:creationId xmlns:a16="http://schemas.microsoft.com/office/drawing/2014/main" id="{AF87EFD2-6FBD-59D6-3B65-A747CB4EF339}"/>
              </a:ext>
            </a:extLst>
          </p:cNvPr>
          <p:cNvPicPr preferRelativeResize="0"/>
          <p:nvPr/>
        </p:nvPicPr>
        <p:blipFill rotWithShape="1">
          <a:blip r:embed="rId3">
            <a:alphaModFix/>
          </a:blip>
          <a:srcRect/>
          <a:stretch/>
        </p:blipFill>
        <p:spPr>
          <a:xfrm>
            <a:off x="365760" y="6278880"/>
            <a:ext cx="487680" cy="487680"/>
          </a:xfrm>
          <a:prstGeom prst="rect">
            <a:avLst/>
          </a:prstGeom>
          <a:noFill/>
          <a:ln>
            <a:noFill/>
          </a:ln>
        </p:spPr>
      </p:pic>
      <p:sp>
        <p:nvSpPr>
          <p:cNvPr id="132" name="Google Shape;132;p9">
            <a:extLst>
              <a:ext uri="{FF2B5EF4-FFF2-40B4-BE49-F238E27FC236}">
                <a16:creationId xmlns:a16="http://schemas.microsoft.com/office/drawing/2014/main" id="{BF4ADE45-78B0-E863-7433-E4536181DCE9}"/>
              </a:ext>
            </a:extLst>
          </p:cNvPr>
          <p:cNvSpPr/>
          <p:nvPr/>
        </p:nvSpPr>
        <p:spPr>
          <a:xfrm>
            <a:off x="914400" y="2852928"/>
            <a:ext cx="10363200" cy="609600"/>
          </a:xfrm>
          <a:prstGeom prst="rect">
            <a:avLst/>
          </a:prstGeom>
          <a:noFill/>
          <a:ln>
            <a:noFill/>
          </a:ln>
        </p:spPr>
        <p:txBody>
          <a:bodyPr spcFirstLastPara="1" wrap="square" lIns="121900" tIns="60933" rIns="121900" bIns="60933" anchor="ctr" anchorCtr="0">
            <a:noAutofit/>
          </a:bodyPr>
          <a:lstStyle/>
          <a:p>
            <a:pPr algn="ctr">
              <a:buClr>
                <a:srgbClr val="971673"/>
              </a:buClr>
              <a:buSzPts val="1800"/>
            </a:pPr>
            <a:r>
              <a:rPr lang="en-US" sz="5333" b="1" dirty="0">
                <a:solidFill>
                  <a:srgbClr val="971673"/>
                </a:solidFill>
                <a:latin typeface="Avenir"/>
                <a:ea typeface="Avenir"/>
                <a:cs typeface="Avenir"/>
                <a:sym typeface="Avenir"/>
              </a:rPr>
              <a:t>It’s about standing alongside people, not above them.</a:t>
            </a:r>
            <a:endParaRPr sz="5333"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84818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CB0078"/>
        </a:solidFill>
        <a:effectLst/>
      </p:bgPr>
    </p:bg>
    <p:spTree>
      <p:nvGrpSpPr>
        <p:cNvPr id="1" name="Shape 187"/>
        <p:cNvGrpSpPr/>
        <p:nvPr/>
      </p:nvGrpSpPr>
      <p:grpSpPr>
        <a:xfrm>
          <a:off x="0" y="0"/>
          <a:ext cx="0" cy="0"/>
          <a:chOff x="0" y="0"/>
          <a:chExt cx="0" cy="0"/>
        </a:xfrm>
      </p:grpSpPr>
      <p:pic>
        <p:nvPicPr>
          <p:cNvPr id="188" name="Google Shape;188;p3"/>
          <p:cNvPicPr preferRelativeResize="0"/>
          <p:nvPr/>
        </p:nvPicPr>
        <p:blipFill rotWithShape="1">
          <a:blip r:embed="rId3">
            <a:alphaModFix/>
          </a:blip>
          <a:srcRect/>
          <a:stretch/>
        </p:blipFill>
        <p:spPr>
          <a:xfrm>
            <a:off x="3200399" y="533399"/>
            <a:ext cx="5791200" cy="5791200"/>
          </a:xfrm>
          <a:prstGeom prst="rect">
            <a:avLst/>
          </a:prstGeom>
          <a:noFill/>
          <a:ln>
            <a:noFill/>
          </a:ln>
        </p:spPr>
      </p:pic>
      <p:sp>
        <p:nvSpPr>
          <p:cNvPr id="189" name="Google Shape;189;p3"/>
          <p:cNvSpPr txBox="1"/>
          <p:nvPr/>
        </p:nvSpPr>
        <p:spPr>
          <a:xfrm>
            <a:off x="3968850" y="2035975"/>
            <a:ext cx="3992400" cy="3170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a:solidFill>
                  <a:srgbClr val="CB0078"/>
                </a:solidFill>
                <a:latin typeface="Avenir"/>
                <a:ea typeface="Avenir"/>
                <a:cs typeface="Avenir"/>
                <a:sym typeface="Avenir"/>
              </a:rPr>
              <a:t>Inclusion</a:t>
            </a:r>
            <a:endParaRPr sz="4000" b="1">
              <a:solidFill>
                <a:srgbClr val="CB0078"/>
              </a:solidFill>
              <a:latin typeface="Avenir"/>
              <a:ea typeface="Avenir"/>
              <a:cs typeface="Avenir"/>
              <a:sym typeface="Avenir"/>
            </a:endParaRPr>
          </a:p>
          <a:p>
            <a:pPr marL="457200" marR="0" lvl="0" indent="-482600" algn="l" rtl="0">
              <a:lnSpc>
                <a:spcPct val="100000"/>
              </a:lnSpc>
              <a:spcBef>
                <a:spcPts val="0"/>
              </a:spcBef>
              <a:spcAft>
                <a:spcPts val="0"/>
              </a:spcAft>
              <a:buClr>
                <a:srgbClr val="CB0078"/>
              </a:buClr>
              <a:buSzPts val="4000"/>
              <a:buFont typeface="Avenir"/>
              <a:buChar char="-"/>
            </a:pPr>
            <a:r>
              <a:rPr lang="en-GB" sz="4000" b="1">
                <a:solidFill>
                  <a:srgbClr val="CB0078"/>
                </a:solidFill>
                <a:latin typeface="Avenir"/>
                <a:ea typeface="Avenir"/>
                <a:cs typeface="Avenir"/>
                <a:sym typeface="Avenir"/>
              </a:rPr>
              <a:t>The Role of Warm Welcome Space Leaders</a:t>
            </a:r>
            <a:endParaRPr sz="4000" b="1">
              <a:solidFill>
                <a:srgbClr val="CB0078"/>
              </a:solidFill>
              <a:latin typeface="Avenir"/>
              <a:ea typeface="Avenir"/>
              <a:cs typeface="Avenir"/>
              <a:sym typeface="Avenir"/>
            </a:endParaRPr>
          </a:p>
        </p:txBody>
      </p:sp>
      <p:sp>
        <p:nvSpPr>
          <p:cNvPr id="2" name="Rectangle 1">
            <a:extLst>
              <a:ext uri="{FF2B5EF4-FFF2-40B4-BE49-F238E27FC236}">
                <a16:creationId xmlns:a16="http://schemas.microsoft.com/office/drawing/2014/main" id="{B36F739F-3BD4-32E4-7F4D-E71AC9D4D600}"/>
              </a:ext>
            </a:extLst>
          </p:cNvPr>
          <p:cNvSpPr/>
          <p:nvPr/>
        </p:nvSpPr>
        <p:spPr>
          <a:xfrm>
            <a:off x="1" y="5900739"/>
            <a:ext cx="12192000" cy="957262"/>
          </a:xfrm>
          <a:prstGeom prst="rect">
            <a:avLst/>
          </a:prstGeom>
          <a:solidFill>
            <a:srgbClr val="CB00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2" name="Google Shape;192;p3"/>
          <p:cNvPicPr preferRelativeResize="0"/>
          <p:nvPr/>
        </p:nvPicPr>
        <p:blipFill rotWithShape="1">
          <a:blip r:embed="rId4">
            <a:alphaModFix/>
          </a:blip>
          <a:srcRect/>
          <a:stretch/>
        </p:blipFill>
        <p:spPr>
          <a:xfrm>
            <a:off x="385327" y="5102279"/>
            <a:ext cx="1278337" cy="1436633"/>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7">
          <a:extLst>
            <a:ext uri="{FF2B5EF4-FFF2-40B4-BE49-F238E27FC236}">
              <a16:creationId xmlns:a16="http://schemas.microsoft.com/office/drawing/2014/main" id="{E4518DD7-CFED-A087-8F09-FC175FC800B5}"/>
            </a:ext>
          </a:extLst>
        </p:cNvPr>
        <p:cNvGrpSpPr/>
        <p:nvPr/>
      </p:nvGrpSpPr>
      <p:grpSpPr>
        <a:xfrm>
          <a:off x="0" y="0"/>
          <a:ext cx="0" cy="0"/>
          <a:chOff x="0" y="0"/>
          <a:chExt cx="0" cy="0"/>
        </a:xfrm>
      </p:grpSpPr>
      <p:pic>
        <p:nvPicPr>
          <p:cNvPr id="199" name="Google Shape;199;p7">
            <a:extLst>
              <a:ext uri="{FF2B5EF4-FFF2-40B4-BE49-F238E27FC236}">
                <a16:creationId xmlns:a16="http://schemas.microsoft.com/office/drawing/2014/main" id="{B1FE62C7-D673-4E73-96BF-5B2E28B2C48C}"/>
              </a:ext>
            </a:extLst>
          </p:cNvPr>
          <p:cNvPicPr preferRelativeResize="0"/>
          <p:nvPr/>
        </p:nvPicPr>
        <p:blipFill rotWithShape="1">
          <a:blip r:embed="rId3">
            <a:alphaModFix/>
          </a:blip>
          <a:srcRect t="64032"/>
          <a:stretch>
            <a:fillRect/>
          </a:stretch>
        </p:blipFill>
        <p:spPr>
          <a:xfrm rot="-922354">
            <a:off x="94395" y="-1105258"/>
            <a:ext cx="9333781" cy="3357148"/>
          </a:xfrm>
          <a:prstGeom prst="rect">
            <a:avLst/>
          </a:prstGeom>
          <a:noFill/>
          <a:ln>
            <a:noFill/>
          </a:ln>
        </p:spPr>
      </p:pic>
      <p:sp>
        <p:nvSpPr>
          <p:cNvPr id="200" name="Google Shape;200;p7">
            <a:extLst>
              <a:ext uri="{FF2B5EF4-FFF2-40B4-BE49-F238E27FC236}">
                <a16:creationId xmlns:a16="http://schemas.microsoft.com/office/drawing/2014/main" id="{93960C57-8884-3413-9C4A-47F47E02B899}"/>
              </a:ext>
            </a:extLst>
          </p:cNvPr>
          <p:cNvSpPr txBox="1"/>
          <p:nvPr/>
        </p:nvSpPr>
        <p:spPr>
          <a:xfrm>
            <a:off x="1747750" y="77725"/>
            <a:ext cx="4442700" cy="1477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3000" b="1">
                <a:solidFill>
                  <a:srgbClr val="E40427"/>
                </a:solidFill>
                <a:latin typeface="Avenir"/>
                <a:ea typeface="Avenir"/>
                <a:cs typeface="Avenir"/>
                <a:sym typeface="Avenir"/>
              </a:rPr>
              <a:t>Inclusion </a:t>
            </a:r>
            <a:endParaRPr sz="3000" b="1">
              <a:solidFill>
                <a:srgbClr val="E40427"/>
              </a:solidFill>
              <a:latin typeface="Avenir"/>
              <a:ea typeface="Avenir"/>
              <a:cs typeface="Avenir"/>
              <a:sym typeface="Avenir"/>
            </a:endParaRPr>
          </a:p>
          <a:p>
            <a:pPr marL="457200" marR="0" lvl="0" indent="-419100" algn="l" rtl="0">
              <a:lnSpc>
                <a:spcPct val="100000"/>
              </a:lnSpc>
              <a:spcBef>
                <a:spcPts val="0"/>
              </a:spcBef>
              <a:spcAft>
                <a:spcPts val="0"/>
              </a:spcAft>
              <a:buClr>
                <a:srgbClr val="E40427"/>
              </a:buClr>
              <a:buSzPts val="3000"/>
              <a:buFont typeface="Avenir"/>
              <a:buChar char="-"/>
            </a:pPr>
            <a:r>
              <a:rPr lang="en-GB" sz="3000" b="1">
                <a:solidFill>
                  <a:srgbClr val="E40427"/>
                </a:solidFill>
                <a:latin typeface="Avenir"/>
                <a:ea typeface="Avenir"/>
                <a:cs typeface="Avenir"/>
                <a:sym typeface="Avenir"/>
              </a:rPr>
              <a:t>A Warm Welcome Spaces Leader’s role</a:t>
            </a:r>
            <a:endParaRPr sz="3000" b="0" i="0" u="none" strike="noStrike" cap="none">
              <a:solidFill>
                <a:srgbClr val="E40427"/>
              </a:solidFill>
              <a:latin typeface="Arial"/>
              <a:ea typeface="Arial"/>
              <a:cs typeface="Arial"/>
              <a:sym typeface="Arial"/>
            </a:endParaRPr>
          </a:p>
        </p:txBody>
      </p:sp>
      <p:sp>
        <p:nvSpPr>
          <p:cNvPr id="201" name="Google Shape;201;p7">
            <a:extLst>
              <a:ext uri="{FF2B5EF4-FFF2-40B4-BE49-F238E27FC236}">
                <a16:creationId xmlns:a16="http://schemas.microsoft.com/office/drawing/2014/main" id="{D330E475-030A-B02C-AD62-ABC55628DA29}"/>
              </a:ext>
            </a:extLst>
          </p:cNvPr>
          <p:cNvSpPr txBox="1"/>
          <p:nvPr/>
        </p:nvSpPr>
        <p:spPr>
          <a:xfrm>
            <a:off x="309473" y="2200832"/>
            <a:ext cx="10773600" cy="3193654"/>
          </a:xfrm>
          <a:prstGeom prst="rect">
            <a:avLst/>
          </a:prstGeom>
          <a:noFill/>
          <a:ln>
            <a:noFill/>
          </a:ln>
        </p:spPr>
        <p:txBody>
          <a:bodyPr spcFirstLastPara="1" wrap="square" lIns="91425" tIns="45700" rIns="91425" bIns="45700" anchor="t" anchorCtr="0">
            <a:spAutoFit/>
          </a:bodyPr>
          <a:lstStyle/>
          <a:p>
            <a:pPr marL="457200" lvl="0" indent="-368300" algn="l" rtl="0">
              <a:lnSpc>
                <a:spcPct val="115000"/>
              </a:lnSpc>
              <a:spcBef>
                <a:spcPts val="1000"/>
              </a:spcBef>
              <a:spcAft>
                <a:spcPts val="0"/>
              </a:spcAft>
              <a:buSzPts val="2200"/>
              <a:buFont typeface="Avenir"/>
              <a:buChar char="●"/>
            </a:pPr>
            <a:r>
              <a:rPr lang="en-GB" sz="2400" dirty="0">
                <a:solidFill>
                  <a:srgbClr val="624B49"/>
                </a:solidFill>
                <a:latin typeface="Avenir"/>
                <a:ea typeface="Avenir"/>
                <a:cs typeface="Avenir"/>
                <a:sym typeface="Avenir"/>
              </a:rPr>
              <a:t>To ensure that people feel </a:t>
            </a:r>
            <a:r>
              <a:rPr lang="en-GB" sz="2400" b="1" u="sng" dirty="0">
                <a:solidFill>
                  <a:srgbClr val="971673"/>
                </a:solidFill>
                <a:latin typeface="Avenir"/>
                <a:ea typeface="Avenir"/>
                <a:cs typeface="Avenir"/>
                <a:sym typeface="Avenir"/>
              </a:rPr>
              <a:t>safe, welcome, and valued</a:t>
            </a:r>
            <a:endParaRPr sz="2400" b="1" u="sng" dirty="0">
              <a:solidFill>
                <a:srgbClr val="971673"/>
              </a:solidFill>
              <a:latin typeface="Avenir"/>
              <a:ea typeface="Avenir"/>
              <a:cs typeface="Avenir"/>
              <a:sym typeface="Avenir"/>
            </a:endParaRPr>
          </a:p>
          <a:p>
            <a:pPr marL="457200" lvl="0" indent="-368300" algn="l" rtl="0">
              <a:lnSpc>
                <a:spcPct val="115000"/>
              </a:lnSpc>
              <a:spcBef>
                <a:spcPts val="0"/>
              </a:spcBef>
              <a:spcAft>
                <a:spcPts val="0"/>
              </a:spcAft>
              <a:buClr>
                <a:srgbClr val="624B49"/>
              </a:buClr>
              <a:buSzPts val="2200"/>
              <a:buFont typeface="Avenir"/>
              <a:buChar char="●"/>
            </a:pPr>
            <a:r>
              <a:rPr lang="en-GB" sz="2400" dirty="0">
                <a:solidFill>
                  <a:srgbClr val="624B49"/>
                </a:solidFill>
                <a:latin typeface="Avenir"/>
                <a:ea typeface="Avenir"/>
                <a:cs typeface="Avenir"/>
                <a:sym typeface="Avenir"/>
              </a:rPr>
              <a:t>Support your wider team to understand why creating inclusive spaces is important with training, advice and help</a:t>
            </a:r>
            <a:endParaRPr sz="2400" dirty="0">
              <a:solidFill>
                <a:srgbClr val="624B49"/>
              </a:solidFill>
              <a:latin typeface="Avenir"/>
              <a:ea typeface="Avenir"/>
              <a:cs typeface="Avenir"/>
              <a:sym typeface="Avenir"/>
            </a:endParaRPr>
          </a:p>
          <a:p>
            <a:pPr marL="457200" lvl="0" indent="-368300" algn="l" rtl="0">
              <a:lnSpc>
                <a:spcPct val="115000"/>
              </a:lnSpc>
              <a:spcBef>
                <a:spcPts val="0"/>
              </a:spcBef>
              <a:spcAft>
                <a:spcPts val="0"/>
              </a:spcAft>
              <a:buClr>
                <a:srgbClr val="624B49"/>
              </a:buClr>
              <a:buSzPts val="2200"/>
              <a:buFont typeface="Avenir"/>
              <a:buChar char="●"/>
            </a:pPr>
            <a:r>
              <a:rPr lang="en-GB" sz="2400" dirty="0">
                <a:solidFill>
                  <a:srgbClr val="624B49"/>
                </a:solidFill>
                <a:latin typeface="Avenir"/>
                <a:ea typeface="Avenir"/>
                <a:cs typeface="Avenir"/>
                <a:sym typeface="Avenir"/>
              </a:rPr>
              <a:t>Offer ideas for troubleshooting in the moment</a:t>
            </a:r>
            <a:endParaRPr sz="2400" dirty="0">
              <a:latin typeface="Avenir"/>
              <a:ea typeface="Avenir"/>
              <a:cs typeface="Avenir"/>
              <a:sym typeface="Avenir"/>
            </a:endParaRPr>
          </a:p>
          <a:p>
            <a:pPr marL="457200" indent="-368300">
              <a:lnSpc>
                <a:spcPct val="115000"/>
              </a:lnSpc>
              <a:buClr>
                <a:srgbClr val="624B49"/>
              </a:buClr>
              <a:buSzPts val="2200"/>
              <a:buFont typeface="Avenir"/>
              <a:buChar char="●"/>
            </a:pPr>
            <a:r>
              <a:rPr lang="en-GB" sz="2400" dirty="0">
                <a:solidFill>
                  <a:srgbClr val="624B49"/>
                </a:solidFill>
                <a:latin typeface="Avenir"/>
                <a:sym typeface="Avenir"/>
              </a:rPr>
              <a:t>Think about ways you can do things differently in future- our Inclusion Toolkit and Digital Resource Bank in the Warm Welcome Dashboard can guide you through changes you can make over time</a:t>
            </a:r>
            <a:endParaRPr sz="2400" dirty="0">
              <a:solidFill>
                <a:srgbClr val="624B49"/>
              </a:solidFill>
              <a:latin typeface="Avenir"/>
              <a:sym typeface="Avenir"/>
            </a:endParaRPr>
          </a:p>
        </p:txBody>
      </p:sp>
    </p:spTree>
    <p:extLst>
      <p:ext uri="{BB962C8B-B14F-4D97-AF65-F5344CB8AC3E}">
        <p14:creationId xmlns:p14="http://schemas.microsoft.com/office/powerpoint/2010/main" val="38237857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pic>
        <p:nvPicPr>
          <p:cNvPr id="211" name="Google Shape;211;g3bb863262c8_0_10"/>
          <p:cNvPicPr preferRelativeResize="0"/>
          <p:nvPr/>
        </p:nvPicPr>
        <p:blipFill rotWithShape="1">
          <a:blip r:embed="rId3">
            <a:alphaModFix/>
          </a:blip>
          <a:srcRect/>
          <a:stretch/>
        </p:blipFill>
        <p:spPr>
          <a:xfrm rot="-922354">
            <a:off x="-2042383" y="-6974979"/>
            <a:ext cx="9333781" cy="9333781"/>
          </a:xfrm>
          <a:prstGeom prst="rect">
            <a:avLst/>
          </a:prstGeom>
          <a:noFill/>
          <a:ln>
            <a:noFill/>
          </a:ln>
        </p:spPr>
      </p:pic>
      <p:sp>
        <p:nvSpPr>
          <p:cNvPr id="212" name="Google Shape;212;g3bb863262c8_0_10"/>
          <p:cNvSpPr txBox="1"/>
          <p:nvPr/>
        </p:nvSpPr>
        <p:spPr>
          <a:xfrm>
            <a:off x="341874" y="321350"/>
            <a:ext cx="49467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a:solidFill>
                  <a:srgbClr val="624B49"/>
                </a:solidFill>
                <a:latin typeface="Avenir"/>
                <a:ea typeface="Avenir"/>
                <a:cs typeface="Avenir"/>
                <a:sym typeface="Avenir"/>
              </a:rPr>
              <a:t>Access and inclusion </a:t>
            </a:r>
            <a:endParaRPr sz="4000" b="1">
              <a:solidFill>
                <a:srgbClr val="624B49"/>
              </a:solidFill>
              <a:latin typeface="Avenir"/>
              <a:ea typeface="Avenir"/>
              <a:cs typeface="Avenir"/>
              <a:sym typeface="Avenir"/>
            </a:endParaRPr>
          </a:p>
          <a:p>
            <a:pPr marL="457200" marR="0" lvl="0" indent="-482600" algn="l" rtl="0">
              <a:lnSpc>
                <a:spcPct val="100000"/>
              </a:lnSpc>
              <a:spcBef>
                <a:spcPts val="0"/>
              </a:spcBef>
              <a:spcAft>
                <a:spcPts val="0"/>
              </a:spcAft>
              <a:buClr>
                <a:srgbClr val="624B49"/>
              </a:buClr>
              <a:buSzPts val="4000"/>
              <a:buFont typeface="Avenir"/>
              <a:buChar char="-"/>
            </a:pPr>
            <a:r>
              <a:rPr lang="en-GB" sz="4000" b="1">
                <a:solidFill>
                  <a:srgbClr val="624B49"/>
                </a:solidFill>
                <a:latin typeface="Avenir"/>
                <a:ea typeface="Avenir"/>
                <a:cs typeface="Avenir"/>
                <a:sym typeface="Avenir"/>
              </a:rPr>
              <a:t>A Lead’s role</a:t>
            </a:r>
            <a:endParaRPr sz="1400" b="0" i="0" u="none" strike="noStrike" cap="none">
              <a:solidFill>
                <a:srgbClr val="000000"/>
              </a:solidFill>
              <a:latin typeface="Arial"/>
              <a:ea typeface="Arial"/>
              <a:cs typeface="Arial"/>
              <a:sym typeface="Arial"/>
            </a:endParaRPr>
          </a:p>
        </p:txBody>
      </p:sp>
      <p:sp>
        <p:nvSpPr>
          <p:cNvPr id="213" name="Google Shape;213;g3bb863262c8_0_10"/>
          <p:cNvSpPr txBox="1"/>
          <p:nvPr/>
        </p:nvSpPr>
        <p:spPr>
          <a:xfrm>
            <a:off x="702826" y="2041925"/>
            <a:ext cx="10773600" cy="3779199"/>
          </a:xfrm>
          <a:prstGeom prst="rect">
            <a:avLst/>
          </a:prstGeom>
          <a:noFill/>
          <a:ln>
            <a:noFill/>
          </a:ln>
        </p:spPr>
        <p:txBody>
          <a:bodyPr spcFirstLastPara="1" wrap="square" lIns="91425" tIns="45700" rIns="91425" bIns="45700" anchor="t" anchorCtr="0">
            <a:spAutoFit/>
          </a:bodyPr>
          <a:lstStyle/>
          <a:p>
            <a:pPr marL="457200" lvl="0" indent="-355600" algn="l" rtl="0">
              <a:lnSpc>
                <a:spcPct val="115000"/>
              </a:lnSpc>
              <a:spcBef>
                <a:spcPts val="1000"/>
              </a:spcBef>
              <a:spcAft>
                <a:spcPts val="0"/>
              </a:spcAft>
              <a:buClr>
                <a:schemeClr val="dk1"/>
              </a:buClr>
              <a:buSzPts val="2000"/>
              <a:buFont typeface="Poppins"/>
              <a:buChar char="●"/>
            </a:pPr>
            <a:r>
              <a:rPr lang="en-GB" sz="2400" dirty="0">
                <a:solidFill>
                  <a:srgbClr val="624B49"/>
                </a:solidFill>
                <a:latin typeface="Avenir"/>
                <a:ea typeface="Avenir"/>
                <a:cs typeface="Avenir"/>
                <a:sym typeface="Avenir"/>
              </a:rPr>
              <a:t>As space leaders you already have </a:t>
            </a:r>
            <a:r>
              <a:rPr lang="en-GB" sz="2400" dirty="0" err="1">
                <a:solidFill>
                  <a:srgbClr val="624B49"/>
                </a:solidFill>
                <a:latin typeface="Avenir"/>
                <a:ea typeface="Avenir"/>
                <a:cs typeface="Avenir"/>
                <a:sym typeface="Avenir"/>
              </a:rPr>
              <a:t>alot</a:t>
            </a:r>
            <a:r>
              <a:rPr lang="en-GB" sz="2400" dirty="0">
                <a:solidFill>
                  <a:srgbClr val="624B49"/>
                </a:solidFill>
                <a:latin typeface="Avenir"/>
                <a:ea typeface="Avenir"/>
                <a:cs typeface="Avenir"/>
                <a:sym typeface="Avenir"/>
              </a:rPr>
              <a:t> of the skills!</a:t>
            </a:r>
            <a:endParaRPr sz="2400" dirty="0">
              <a:solidFill>
                <a:srgbClr val="624B49"/>
              </a:solidFill>
              <a:latin typeface="Avenir"/>
              <a:ea typeface="Avenir"/>
              <a:cs typeface="Avenir"/>
              <a:sym typeface="Avenir"/>
            </a:endParaRPr>
          </a:p>
          <a:p>
            <a:pPr marL="457200" lvl="0" indent="-355600" algn="l" rtl="0">
              <a:lnSpc>
                <a:spcPct val="115000"/>
              </a:lnSpc>
              <a:spcBef>
                <a:spcPts val="1200"/>
              </a:spcBef>
              <a:spcAft>
                <a:spcPts val="0"/>
              </a:spcAft>
              <a:buClr>
                <a:schemeClr val="dk1"/>
              </a:buClr>
              <a:buSzPts val="2000"/>
              <a:buFont typeface="Poppins"/>
              <a:buChar char="●"/>
            </a:pPr>
            <a:r>
              <a:rPr lang="en-GB" sz="2400" dirty="0">
                <a:solidFill>
                  <a:srgbClr val="624B49"/>
                </a:solidFill>
                <a:latin typeface="Avenir"/>
                <a:ea typeface="Avenir"/>
                <a:cs typeface="Avenir"/>
                <a:sym typeface="Avenir"/>
              </a:rPr>
              <a:t>Your support to volunteers team showing them ways to make activities more accessible can help them everyone to understand what good inclusion looks like</a:t>
            </a:r>
            <a:endParaRPr sz="2400" dirty="0">
              <a:solidFill>
                <a:srgbClr val="624B49"/>
              </a:solidFill>
              <a:latin typeface="Avenir"/>
              <a:ea typeface="Avenir"/>
              <a:cs typeface="Avenir"/>
              <a:sym typeface="Avenir"/>
            </a:endParaRPr>
          </a:p>
          <a:p>
            <a:pPr marL="457200" lvl="0" indent="-400050" algn="l" rtl="0">
              <a:lnSpc>
                <a:spcPct val="115000"/>
              </a:lnSpc>
              <a:spcBef>
                <a:spcPts val="1200"/>
              </a:spcBef>
              <a:spcAft>
                <a:spcPts val="1200"/>
              </a:spcAft>
              <a:buClr>
                <a:schemeClr val="dk1"/>
              </a:buClr>
              <a:buSzPts val="2700"/>
              <a:buFont typeface="Avenir"/>
              <a:buChar char="●"/>
            </a:pPr>
            <a:r>
              <a:rPr lang="en-GB" sz="2400" dirty="0">
                <a:solidFill>
                  <a:srgbClr val="624B49"/>
                </a:solidFill>
                <a:latin typeface="Avenir"/>
                <a:sym typeface="Avenir"/>
              </a:rPr>
              <a:t>Planning together with your team for improving services to become more inclusive can really help make your community group help even more people, and bring communities together!</a:t>
            </a:r>
            <a:endParaRPr sz="2400" dirty="0">
              <a:solidFill>
                <a:srgbClr val="624B49"/>
              </a:solidFill>
              <a:latin typeface="Avenir"/>
              <a:sym typeface="Aveni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pic>
        <p:nvPicPr>
          <p:cNvPr id="223" name="Google Shape;223;g3bb863262c8_0_35"/>
          <p:cNvPicPr preferRelativeResize="0"/>
          <p:nvPr/>
        </p:nvPicPr>
        <p:blipFill rotWithShape="1">
          <a:blip r:embed="rId3">
            <a:alphaModFix/>
          </a:blip>
          <a:srcRect/>
          <a:stretch/>
        </p:blipFill>
        <p:spPr>
          <a:xfrm rot="-922354">
            <a:off x="-2042381" y="-6974978"/>
            <a:ext cx="9333781" cy="9333781"/>
          </a:xfrm>
          <a:prstGeom prst="rect">
            <a:avLst/>
          </a:prstGeom>
          <a:noFill/>
          <a:ln>
            <a:noFill/>
          </a:ln>
        </p:spPr>
      </p:pic>
      <p:sp>
        <p:nvSpPr>
          <p:cNvPr id="224" name="Google Shape;224;g3bb863262c8_0_35"/>
          <p:cNvSpPr txBox="1"/>
          <p:nvPr/>
        </p:nvSpPr>
        <p:spPr>
          <a:xfrm>
            <a:off x="341874" y="321350"/>
            <a:ext cx="49467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a:solidFill>
                  <a:srgbClr val="624B49"/>
                </a:solidFill>
                <a:latin typeface="Avenir"/>
                <a:ea typeface="Avenir"/>
                <a:cs typeface="Avenir"/>
                <a:sym typeface="Avenir"/>
              </a:rPr>
              <a:t>Access and inclusion </a:t>
            </a:r>
            <a:endParaRPr sz="4000" b="1">
              <a:solidFill>
                <a:srgbClr val="624B49"/>
              </a:solidFill>
              <a:latin typeface="Avenir"/>
              <a:ea typeface="Avenir"/>
              <a:cs typeface="Avenir"/>
              <a:sym typeface="Avenir"/>
            </a:endParaRPr>
          </a:p>
          <a:p>
            <a:pPr marL="457200" marR="0" lvl="0" indent="-482600" algn="l" rtl="0">
              <a:lnSpc>
                <a:spcPct val="100000"/>
              </a:lnSpc>
              <a:spcBef>
                <a:spcPts val="0"/>
              </a:spcBef>
              <a:spcAft>
                <a:spcPts val="0"/>
              </a:spcAft>
              <a:buClr>
                <a:srgbClr val="624B49"/>
              </a:buClr>
              <a:buSzPts val="4000"/>
              <a:buFont typeface="Avenir"/>
              <a:buChar char="-"/>
            </a:pPr>
            <a:r>
              <a:rPr lang="en-GB" sz="4000" b="1">
                <a:solidFill>
                  <a:srgbClr val="624B49"/>
                </a:solidFill>
                <a:latin typeface="Avenir"/>
                <a:ea typeface="Avenir"/>
                <a:cs typeface="Avenir"/>
                <a:sym typeface="Avenir"/>
              </a:rPr>
              <a:t>A Lead’s role</a:t>
            </a:r>
            <a:endParaRPr sz="1400" b="0" i="0" u="none" strike="noStrike" cap="none">
              <a:solidFill>
                <a:srgbClr val="000000"/>
              </a:solidFill>
              <a:latin typeface="Arial"/>
              <a:ea typeface="Arial"/>
              <a:cs typeface="Arial"/>
              <a:sym typeface="Arial"/>
            </a:endParaRPr>
          </a:p>
        </p:txBody>
      </p:sp>
      <p:sp>
        <p:nvSpPr>
          <p:cNvPr id="225" name="Google Shape;225;g3bb863262c8_0_35"/>
          <p:cNvSpPr txBox="1"/>
          <p:nvPr/>
        </p:nvSpPr>
        <p:spPr>
          <a:xfrm>
            <a:off x="424400" y="2216575"/>
            <a:ext cx="11154900" cy="2959744"/>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000"/>
              </a:spcBef>
              <a:spcAft>
                <a:spcPts val="0"/>
              </a:spcAft>
              <a:buNone/>
            </a:pPr>
            <a:r>
              <a:rPr lang="en-GB" sz="2400" b="1" dirty="0">
                <a:solidFill>
                  <a:srgbClr val="624B49"/>
                </a:solidFill>
                <a:latin typeface="Avenir"/>
                <a:ea typeface="Avenir"/>
                <a:cs typeface="Avenir"/>
                <a:sym typeface="Avenir"/>
              </a:rPr>
              <a:t>It is…</a:t>
            </a:r>
            <a:endParaRPr sz="2400" b="1" dirty="0">
              <a:solidFill>
                <a:srgbClr val="624B49"/>
              </a:solidFill>
              <a:latin typeface="Avenir"/>
              <a:ea typeface="Avenir"/>
              <a:cs typeface="Avenir"/>
              <a:sym typeface="Avenir"/>
            </a:endParaRPr>
          </a:p>
          <a:p>
            <a:pPr marL="457200" lvl="0" indent="0" algn="l" rtl="0">
              <a:lnSpc>
                <a:spcPct val="115000"/>
              </a:lnSpc>
              <a:spcBef>
                <a:spcPts val="1200"/>
              </a:spcBef>
              <a:spcAft>
                <a:spcPts val="0"/>
              </a:spcAft>
              <a:buNone/>
            </a:pPr>
            <a:r>
              <a:rPr lang="en-GB" sz="2400" dirty="0">
                <a:solidFill>
                  <a:srgbClr val="624B49"/>
                </a:solidFill>
                <a:latin typeface="Avenir"/>
                <a:ea typeface="Avenir"/>
                <a:cs typeface="Avenir"/>
                <a:sym typeface="Avenir"/>
              </a:rPr>
              <a:t>Using the Inclusion Toolkit and the digital resources to help you improve the ways you work to help more people</a:t>
            </a:r>
            <a:endParaRPr sz="2400" dirty="0">
              <a:solidFill>
                <a:srgbClr val="624B49"/>
              </a:solidFill>
              <a:latin typeface="Avenir"/>
              <a:ea typeface="Avenir"/>
              <a:cs typeface="Avenir"/>
              <a:sym typeface="Avenir"/>
            </a:endParaRPr>
          </a:p>
          <a:p>
            <a:pPr marL="0" lvl="0" indent="0" algn="l" rtl="0">
              <a:lnSpc>
                <a:spcPct val="115000"/>
              </a:lnSpc>
              <a:spcBef>
                <a:spcPts val="1200"/>
              </a:spcBef>
              <a:spcAft>
                <a:spcPts val="0"/>
              </a:spcAft>
              <a:buNone/>
            </a:pPr>
            <a:r>
              <a:rPr lang="en-GB" sz="2400" b="1" dirty="0">
                <a:solidFill>
                  <a:srgbClr val="624B49"/>
                </a:solidFill>
                <a:latin typeface="Avenir"/>
                <a:ea typeface="Avenir"/>
                <a:cs typeface="Avenir"/>
                <a:sym typeface="Avenir"/>
              </a:rPr>
              <a:t>It isn’t…</a:t>
            </a:r>
            <a:endParaRPr sz="2400" b="1" dirty="0">
              <a:solidFill>
                <a:srgbClr val="624B49"/>
              </a:solidFill>
              <a:latin typeface="Avenir"/>
              <a:ea typeface="Avenir"/>
              <a:cs typeface="Avenir"/>
              <a:sym typeface="Avenir"/>
            </a:endParaRPr>
          </a:p>
          <a:p>
            <a:pPr marL="0" lvl="0" indent="0" algn="l" rtl="0">
              <a:lnSpc>
                <a:spcPct val="115000"/>
              </a:lnSpc>
              <a:spcBef>
                <a:spcPts val="1200"/>
              </a:spcBef>
              <a:spcAft>
                <a:spcPts val="1200"/>
              </a:spcAft>
              <a:buNone/>
            </a:pPr>
            <a:r>
              <a:rPr lang="en-GB" sz="2400" dirty="0">
                <a:solidFill>
                  <a:srgbClr val="624B49"/>
                </a:solidFill>
                <a:latin typeface="Avenir"/>
                <a:ea typeface="Avenir"/>
                <a:cs typeface="Avenir"/>
                <a:sym typeface="Avenir"/>
              </a:rPr>
              <a:t>    Trying to do everything at once- it takes time to build inclusive practice</a:t>
            </a:r>
            <a:endParaRPr sz="2400" dirty="0">
              <a:solidFill>
                <a:srgbClr val="624B49"/>
              </a:solidFill>
              <a:latin typeface="Avenir"/>
              <a:ea typeface="Avenir"/>
              <a:cs typeface="Avenir"/>
              <a:sym typeface="Aveni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3">
          <a:extLst>
            <a:ext uri="{FF2B5EF4-FFF2-40B4-BE49-F238E27FC236}">
              <a16:creationId xmlns:a16="http://schemas.microsoft.com/office/drawing/2014/main" id="{C0511927-B821-EE09-73C9-D629C30FAC3B}"/>
            </a:ext>
          </a:extLst>
        </p:cNvPr>
        <p:cNvGrpSpPr/>
        <p:nvPr/>
      </p:nvGrpSpPr>
      <p:grpSpPr>
        <a:xfrm>
          <a:off x="0" y="0"/>
          <a:ext cx="0" cy="0"/>
          <a:chOff x="0" y="0"/>
          <a:chExt cx="0" cy="0"/>
        </a:xfrm>
      </p:grpSpPr>
      <p:pic>
        <p:nvPicPr>
          <p:cNvPr id="235" name="Google Shape;235;g3bb863262c8_0_49">
            <a:extLst>
              <a:ext uri="{FF2B5EF4-FFF2-40B4-BE49-F238E27FC236}">
                <a16:creationId xmlns:a16="http://schemas.microsoft.com/office/drawing/2014/main" id="{CFB0FBCF-A581-5FE7-FB9A-E9A415FFFA75}"/>
              </a:ext>
            </a:extLst>
          </p:cNvPr>
          <p:cNvPicPr preferRelativeResize="0"/>
          <p:nvPr/>
        </p:nvPicPr>
        <p:blipFill rotWithShape="1">
          <a:blip r:embed="rId3">
            <a:alphaModFix/>
          </a:blip>
          <a:srcRect/>
          <a:stretch/>
        </p:blipFill>
        <p:spPr>
          <a:xfrm rot="-922354">
            <a:off x="-3582643" y="-7495642"/>
            <a:ext cx="9936313" cy="9936313"/>
          </a:xfrm>
          <a:prstGeom prst="rect">
            <a:avLst/>
          </a:prstGeom>
          <a:noFill/>
          <a:ln>
            <a:noFill/>
          </a:ln>
        </p:spPr>
      </p:pic>
      <p:sp>
        <p:nvSpPr>
          <p:cNvPr id="236" name="Google Shape;236;g3bb863262c8_0_49">
            <a:extLst>
              <a:ext uri="{FF2B5EF4-FFF2-40B4-BE49-F238E27FC236}">
                <a16:creationId xmlns:a16="http://schemas.microsoft.com/office/drawing/2014/main" id="{888CFBC8-4DB7-9C57-0C92-94BBF13894F4}"/>
              </a:ext>
            </a:extLst>
          </p:cNvPr>
          <p:cNvSpPr txBox="1"/>
          <p:nvPr/>
        </p:nvSpPr>
        <p:spPr>
          <a:xfrm>
            <a:off x="341875" y="192975"/>
            <a:ext cx="5251200" cy="1416000"/>
          </a:xfrm>
          <a:prstGeom prst="rect">
            <a:avLst/>
          </a:prstGeom>
          <a:noFill/>
          <a:ln>
            <a:noFill/>
          </a:ln>
        </p:spPr>
        <p:txBody>
          <a:bodyPr spcFirstLastPara="1" wrap="square" lIns="91425" tIns="45700" rIns="91425" bIns="45700" anchor="t" anchorCtr="0">
            <a:spAutoFit/>
          </a:bodyPr>
          <a:lstStyle/>
          <a:p>
            <a:pPr marL="457200" lvl="0" indent="-482600" algn="l" rtl="0">
              <a:lnSpc>
                <a:spcPct val="115000"/>
              </a:lnSpc>
              <a:spcBef>
                <a:spcPts val="1000"/>
              </a:spcBef>
              <a:spcAft>
                <a:spcPts val="0"/>
              </a:spcAft>
              <a:buClr>
                <a:srgbClr val="624B49"/>
              </a:buClr>
              <a:buSzPts val="4000"/>
              <a:buFont typeface="Avenir"/>
              <a:buChar char="-"/>
            </a:pPr>
            <a:r>
              <a:rPr lang="en-GB" sz="4000" b="1">
                <a:solidFill>
                  <a:srgbClr val="624B49"/>
                </a:solidFill>
                <a:latin typeface="Avenir"/>
                <a:ea typeface="Avenir"/>
                <a:cs typeface="Avenir"/>
                <a:sym typeface="Avenir"/>
              </a:rPr>
              <a:t>How to use the Toolkit</a:t>
            </a:r>
            <a:endParaRPr sz="4000" b="1">
              <a:solidFill>
                <a:srgbClr val="624B49"/>
              </a:solidFill>
              <a:latin typeface="Avenir"/>
              <a:ea typeface="Avenir"/>
              <a:cs typeface="Avenir"/>
              <a:sym typeface="Avenir"/>
            </a:endParaRPr>
          </a:p>
        </p:txBody>
      </p:sp>
      <p:sp>
        <p:nvSpPr>
          <p:cNvPr id="237" name="Google Shape;237;g3bb863262c8_0_49">
            <a:extLst>
              <a:ext uri="{FF2B5EF4-FFF2-40B4-BE49-F238E27FC236}">
                <a16:creationId xmlns:a16="http://schemas.microsoft.com/office/drawing/2014/main" id="{63CF407C-08FB-59D3-56E4-0061FAF00CF3}"/>
              </a:ext>
            </a:extLst>
          </p:cNvPr>
          <p:cNvSpPr txBox="1"/>
          <p:nvPr/>
        </p:nvSpPr>
        <p:spPr>
          <a:xfrm>
            <a:off x="438719" y="1818078"/>
            <a:ext cx="11314500" cy="5083403"/>
          </a:xfrm>
          <a:prstGeom prst="rect">
            <a:avLst/>
          </a:prstGeom>
          <a:noFill/>
          <a:ln>
            <a:noFill/>
          </a:ln>
        </p:spPr>
        <p:txBody>
          <a:bodyPr spcFirstLastPara="1" wrap="square" lIns="91425" tIns="45700" rIns="91425" bIns="45700" anchor="t" anchorCtr="0">
            <a:spAutoFit/>
          </a:bodyPr>
          <a:lstStyle/>
          <a:p>
            <a:pPr marL="101600" lvl="0" algn="l" rtl="0">
              <a:lnSpc>
                <a:spcPct val="115000"/>
              </a:lnSpc>
              <a:spcBef>
                <a:spcPts val="1000"/>
              </a:spcBef>
              <a:spcAft>
                <a:spcPts val="0"/>
              </a:spcAft>
              <a:buClr>
                <a:schemeClr val="dk1"/>
              </a:buClr>
              <a:buSzPts val="2000"/>
            </a:pPr>
            <a:r>
              <a:rPr lang="en-GB" sz="2400" dirty="0">
                <a:solidFill>
                  <a:srgbClr val="624B49"/>
                </a:solidFill>
                <a:latin typeface="Avenir"/>
                <a:ea typeface="Avenir"/>
                <a:cs typeface="Avenir"/>
                <a:sym typeface="Avenir"/>
              </a:rPr>
              <a:t>Start with the </a:t>
            </a:r>
            <a:r>
              <a:rPr lang="en-GB" sz="2400" b="1" dirty="0">
                <a:solidFill>
                  <a:srgbClr val="971673"/>
                </a:solidFill>
                <a:latin typeface="Avenir"/>
                <a:ea typeface="Avenir"/>
                <a:cs typeface="Avenir"/>
                <a:sym typeface="Avenir"/>
              </a:rPr>
              <a:t>foundations section</a:t>
            </a:r>
            <a:r>
              <a:rPr lang="en-GB" sz="2400" dirty="0">
                <a:solidFill>
                  <a:srgbClr val="624B49"/>
                </a:solidFill>
                <a:latin typeface="Avenir"/>
                <a:ea typeface="Avenir"/>
                <a:cs typeface="Avenir"/>
                <a:sym typeface="Avenir"/>
              </a:rPr>
              <a:t>, which covers things you can do right now to improve your space. This includes:</a:t>
            </a:r>
            <a:endParaRPr sz="2400" dirty="0">
              <a:solidFill>
                <a:srgbClr val="624B49"/>
              </a:solidFill>
              <a:latin typeface="Avenir"/>
              <a:ea typeface="Avenir"/>
              <a:cs typeface="Avenir"/>
              <a:sym typeface="Avenir"/>
            </a:endParaRPr>
          </a:p>
          <a:p>
            <a:pPr marL="914400" lvl="1" indent="-387350" algn="l" rtl="0">
              <a:lnSpc>
                <a:spcPct val="115000"/>
              </a:lnSpc>
              <a:spcBef>
                <a:spcPts val="1200"/>
              </a:spcBef>
              <a:spcAft>
                <a:spcPts val="0"/>
              </a:spcAft>
              <a:buClr>
                <a:srgbClr val="624B49"/>
              </a:buClr>
              <a:buSzPts val="2500"/>
              <a:buFont typeface="Avenir"/>
              <a:buChar char="○"/>
            </a:pPr>
            <a:r>
              <a:rPr lang="en-GB" sz="2400" b="1" dirty="0">
                <a:solidFill>
                  <a:srgbClr val="E40427"/>
                </a:solidFill>
                <a:latin typeface="Avenir"/>
                <a:ea typeface="Avenir"/>
                <a:cs typeface="Avenir"/>
                <a:sym typeface="Avenir"/>
              </a:rPr>
              <a:t>Getting the welcome right</a:t>
            </a:r>
            <a:r>
              <a:rPr lang="en-GB" sz="2400" b="1" dirty="0">
                <a:solidFill>
                  <a:srgbClr val="624B49"/>
                </a:solidFill>
                <a:latin typeface="Avenir"/>
                <a:ea typeface="Avenir"/>
                <a:cs typeface="Avenir"/>
                <a:sym typeface="Avenir"/>
              </a:rPr>
              <a:t>- </a:t>
            </a:r>
            <a:r>
              <a:rPr lang="en-GB" sz="2400" dirty="0">
                <a:solidFill>
                  <a:srgbClr val="624B49"/>
                </a:solidFill>
                <a:latin typeface="Avenir"/>
                <a:ea typeface="Avenir"/>
                <a:cs typeface="Avenir"/>
                <a:sym typeface="Avenir"/>
              </a:rPr>
              <a:t>making sure everyone feels comfortable- which isn’t always easy because people arrive with a lot of anxiety- appointing a welcomer - a dedicated greeter who shows people around really seems to help.</a:t>
            </a:r>
            <a:endParaRPr sz="2400" dirty="0">
              <a:solidFill>
                <a:srgbClr val="624B49"/>
              </a:solidFill>
              <a:latin typeface="Avenir"/>
              <a:ea typeface="Avenir"/>
              <a:cs typeface="Avenir"/>
              <a:sym typeface="Avenir"/>
            </a:endParaRPr>
          </a:p>
          <a:p>
            <a:pPr marL="914400" lvl="1" indent="-387350" algn="l" rtl="0">
              <a:lnSpc>
                <a:spcPct val="115000"/>
              </a:lnSpc>
              <a:spcBef>
                <a:spcPts val="1200"/>
              </a:spcBef>
              <a:spcAft>
                <a:spcPts val="0"/>
              </a:spcAft>
              <a:buClr>
                <a:srgbClr val="624B49"/>
              </a:buClr>
              <a:buSzPts val="2500"/>
              <a:buFont typeface="Avenir"/>
              <a:buChar char="○"/>
            </a:pPr>
            <a:r>
              <a:rPr lang="en-GB" sz="2400" dirty="0">
                <a:solidFill>
                  <a:srgbClr val="E40427"/>
                </a:solidFill>
                <a:latin typeface="Avenir"/>
                <a:ea typeface="Avenir"/>
                <a:cs typeface="Avenir"/>
                <a:sym typeface="Avenir"/>
              </a:rPr>
              <a:t>Simple physical adjustments</a:t>
            </a:r>
            <a:r>
              <a:rPr lang="en-GB" sz="2400" dirty="0">
                <a:solidFill>
                  <a:srgbClr val="624B49"/>
                </a:solidFill>
                <a:latin typeface="Avenir"/>
                <a:ea typeface="Avenir"/>
                <a:cs typeface="Avenir"/>
                <a:sym typeface="Avenir"/>
              </a:rPr>
              <a:t>- Like making signage welcoming, clearing walkways into the building and spreading tables out so that people using walking aids or pushchairs can get through</a:t>
            </a:r>
            <a:endParaRPr sz="2400" dirty="0">
              <a:solidFill>
                <a:srgbClr val="624B49"/>
              </a:solidFill>
              <a:latin typeface="Avenir"/>
              <a:ea typeface="Avenir"/>
              <a:cs typeface="Avenir"/>
              <a:sym typeface="Avenir"/>
            </a:endParaRPr>
          </a:p>
          <a:p>
            <a:pPr marL="914400" lvl="1" indent="-387350" algn="l" rtl="0">
              <a:lnSpc>
                <a:spcPct val="115000"/>
              </a:lnSpc>
              <a:spcBef>
                <a:spcPts val="1200"/>
              </a:spcBef>
              <a:spcAft>
                <a:spcPts val="1200"/>
              </a:spcAft>
              <a:buClr>
                <a:srgbClr val="624B49"/>
              </a:buClr>
              <a:buSzPts val="2500"/>
              <a:buFont typeface="Avenir"/>
              <a:buChar char="○"/>
            </a:pPr>
            <a:endParaRPr sz="2400" dirty="0">
              <a:solidFill>
                <a:srgbClr val="624B49"/>
              </a:solidFill>
              <a:latin typeface="Avenir"/>
              <a:ea typeface="Avenir"/>
              <a:cs typeface="Avenir"/>
              <a:sym typeface="Avenir"/>
            </a:endParaRPr>
          </a:p>
        </p:txBody>
      </p:sp>
    </p:spTree>
    <p:extLst>
      <p:ext uri="{BB962C8B-B14F-4D97-AF65-F5344CB8AC3E}">
        <p14:creationId xmlns:p14="http://schemas.microsoft.com/office/powerpoint/2010/main" val="11738188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5">
          <a:extLst>
            <a:ext uri="{FF2B5EF4-FFF2-40B4-BE49-F238E27FC236}">
              <a16:creationId xmlns:a16="http://schemas.microsoft.com/office/drawing/2014/main" id="{3CC5BD50-47D7-AD99-CA29-D8B6A48DEE6A}"/>
            </a:ext>
          </a:extLst>
        </p:cNvPr>
        <p:cNvGrpSpPr/>
        <p:nvPr/>
      </p:nvGrpSpPr>
      <p:grpSpPr>
        <a:xfrm>
          <a:off x="0" y="0"/>
          <a:ext cx="0" cy="0"/>
          <a:chOff x="0" y="0"/>
          <a:chExt cx="0" cy="0"/>
        </a:xfrm>
      </p:grpSpPr>
      <p:pic>
        <p:nvPicPr>
          <p:cNvPr id="247" name="Google Shape;247;g3c85e9d70b2_0_0">
            <a:extLst>
              <a:ext uri="{FF2B5EF4-FFF2-40B4-BE49-F238E27FC236}">
                <a16:creationId xmlns:a16="http://schemas.microsoft.com/office/drawing/2014/main" id="{A41673A0-5598-D747-3C12-7850B8FF5997}"/>
              </a:ext>
            </a:extLst>
          </p:cNvPr>
          <p:cNvPicPr preferRelativeResize="0"/>
          <p:nvPr/>
        </p:nvPicPr>
        <p:blipFill rotWithShape="1">
          <a:blip r:embed="rId3">
            <a:alphaModFix/>
          </a:blip>
          <a:srcRect/>
          <a:stretch/>
        </p:blipFill>
        <p:spPr>
          <a:xfrm rot="-922354">
            <a:off x="-2139605" y="-7438493"/>
            <a:ext cx="9936313" cy="9936313"/>
          </a:xfrm>
          <a:prstGeom prst="rect">
            <a:avLst/>
          </a:prstGeom>
          <a:noFill/>
          <a:ln>
            <a:noFill/>
          </a:ln>
        </p:spPr>
      </p:pic>
      <p:sp>
        <p:nvSpPr>
          <p:cNvPr id="248" name="Google Shape;248;g3c85e9d70b2_0_0">
            <a:extLst>
              <a:ext uri="{FF2B5EF4-FFF2-40B4-BE49-F238E27FC236}">
                <a16:creationId xmlns:a16="http://schemas.microsoft.com/office/drawing/2014/main" id="{04AD5784-15AE-D1BA-349E-5FEAE0972683}"/>
              </a:ext>
            </a:extLst>
          </p:cNvPr>
          <p:cNvSpPr txBox="1"/>
          <p:nvPr/>
        </p:nvSpPr>
        <p:spPr>
          <a:xfrm>
            <a:off x="341875" y="192975"/>
            <a:ext cx="5251200" cy="928419"/>
          </a:xfrm>
          <a:prstGeom prst="rect">
            <a:avLst/>
          </a:prstGeom>
          <a:noFill/>
          <a:ln>
            <a:noFill/>
          </a:ln>
        </p:spPr>
        <p:txBody>
          <a:bodyPr spcFirstLastPara="1" wrap="square" lIns="91425" tIns="45700" rIns="91425" bIns="45700" anchor="t" anchorCtr="0">
            <a:spAutoFit/>
          </a:bodyPr>
          <a:lstStyle/>
          <a:p>
            <a:pPr lvl="0" algn="l" rtl="0">
              <a:lnSpc>
                <a:spcPct val="115000"/>
              </a:lnSpc>
              <a:spcBef>
                <a:spcPts val="1000"/>
              </a:spcBef>
              <a:spcAft>
                <a:spcPts val="0"/>
              </a:spcAft>
              <a:buClr>
                <a:srgbClr val="624B49"/>
              </a:buClr>
              <a:buSzPts val="4000"/>
            </a:pPr>
            <a:r>
              <a:rPr lang="en-GB" sz="4000" b="1" dirty="0">
                <a:solidFill>
                  <a:srgbClr val="624B49"/>
                </a:solidFill>
                <a:latin typeface="Avenir"/>
                <a:ea typeface="Avenir"/>
                <a:cs typeface="Avenir"/>
                <a:sym typeface="Avenir"/>
              </a:rPr>
              <a:t>Resources</a:t>
            </a:r>
            <a:endParaRPr sz="4000" b="1" dirty="0">
              <a:solidFill>
                <a:srgbClr val="624B49"/>
              </a:solidFill>
              <a:latin typeface="Avenir"/>
              <a:ea typeface="Avenir"/>
              <a:cs typeface="Avenir"/>
              <a:sym typeface="Avenir"/>
            </a:endParaRPr>
          </a:p>
        </p:txBody>
      </p:sp>
      <p:sp>
        <p:nvSpPr>
          <p:cNvPr id="249" name="Google Shape;249;g3c85e9d70b2_0_0">
            <a:extLst>
              <a:ext uri="{FF2B5EF4-FFF2-40B4-BE49-F238E27FC236}">
                <a16:creationId xmlns:a16="http://schemas.microsoft.com/office/drawing/2014/main" id="{03229323-1EFE-F35C-7FC0-FA2091AA73FB}"/>
              </a:ext>
            </a:extLst>
          </p:cNvPr>
          <p:cNvSpPr txBox="1"/>
          <p:nvPr/>
        </p:nvSpPr>
        <p:spPr>
          <a:xfrm>
            <a:off x="6508500" y="129225"/>
            <a:ext cx="5251200" cy="2315100"/>
          </a:xfrm>
          <a:prstGeom prst="rect">
            <a:avLst/>
          </a:prstGeom>
          <a:noFill/>
          <a:ln>
            <a:noFill/>
          </a:ln>
        </p:spPr>
        <p:txBody>
          <a:bodyPr spcFirstLastPara="1" wrap="square" lIns="91425" tIns="45700" rIns="91425" bIns="45700" anchor="t" anchorCtr="0">
            <a:spAutoFit/>
          </a:bodyPr>
          <a:lstStyle/>
          <a:p>
            <a:pPr marL="457200" lvl="0" indent="0" algn="l" rtl="0">
              <a:lnSpc>
                <a:spcPct val="115000"/>
              </a:lnSpc>
              <a:spcBef>
                <a:spcPts val="1000"/>
              </a:spcBef>
              <a:spcAft>
                <a:spcPts val="0"/>
              </a:spcAft>
              <a:buNone/>
            </a:pPr>
            <a:r>
              <a:rPr lang="en-GB" sz="2400" dirty="0">
                <a:solidFill>
                  <a:srgbClr val="624B49"/>
                </a:solidFill>
                <a:latin typeface="Avenir"/>
                <a:ea typeface="Avenir"/>
                <a:cs typeface="Avenir"/>
                <a:sym typeface="Avenir"/>
              </a:rPr>
              <a:t>You’ll find resources in the Digital Resource Bank section of the Inclusion Toolkit Warm Welcome Dashboard, these include:</a:t>
            </a:r>
            <a:endParaRPr sz="2400" dirty="0">
              <a:solidFill>
                <a:srgbClr val="624B49"/>
              </a:solidFill>
              <a:latin typeface="Avenir"/>
              <a:ea typeface="Avenir"/>
              <a:cs typeface="Avenir"/>
              <a:sym typeface="Avenir"/>
            </a:endParaRPr>
          </a:p>
          <a:p>
            <a:pPr marL="0" lvl="0" indent="0" algn="l" rtl="0">
              <a:lnSpc>
                <a:spcPct val="115000"/>
              </a:lnSpc>
              <a:spcBef>
                <a:spcPts val="1200"/>
              </a:spcBef>
              <a:spcAft>
                <a:spcPts val="1200"/>
              </a:spcAft>
              <a:buNone/>
            </a:pPr>
            <a:endParaRPr sz="2400" dirty="0">
              <a:solidFill>
                <a:srgbClr val="624B49"/>
              </a:solidFill>
              <a:latin typeface="Avenir"/>
              <a:ea typeface="Avenir"/>
              <a:cs typeface="Avenir"/>
              <a:sym typeface="Avenir"/>
            </a:endParaRPr>
          </a:p>
        </p:txBody>
      </p:sp>
      <p:sp>
        <p:nvSpPr>
          <p:cNvPr id="253" name="Google Shape;253;g3c85e9d70b2_0_0">
            <a:extLst>
              <a:ext uri="{FF2B5EF4-FFF2-40B4-BE49-F238E27FC236}">
                <a16:creationId xmlns:a16="http://schemas.microsoft.com/office/drawing/2014/main" id="{1C99A722-DADE-18E9-B69D-56F7A942A379}"/>
              </a:ext>
            </a:extLst>
          </p:cNvPr>
          <p:cNvSpPr txBox="1"/>
          <p:nvPr/>
        </p:nvSpPr>
        <p:spPr>
          <a:xfrm>
            <a:off x="170100" y="2460231"/>
            <a:ext cx="11589600" cy="2034300"/>
          </a:xfrm>
          <a:prstGeom prst="rect">
            <a:avLst/>
          </a:prstGeom>
          <a:noFill/>
          <a:ln>
            <a:noFill/>
          </a:ln>
        </p:spPr>
        <p:txBody>
          <a:bodyPr spcFirstLastPara="1" wrap="square" lIns="91425" tIns="91425" rIns="91425" bIns="91425" anchor="t" anchorCtr="0">
            <a:noAutofit/>
          </a:bodyPr>
          <a:lstStyle/>
          <a:p>
            <a:pPr marL="457200" lvl="0" indent="-393700" algn="l" rtl="0">
              <a:spcBef>
                <a:spcPts val="0"/>
              </a:spcBef>
              <a:spcAft>
                <a:spcPts val="0"/>
              </a:spcAft>
              <a:buClr>
                <a:schemeClr val="dk1"/>
              </a:buClr>
              <a:buSzPts val="2600"/>
              <a:buFont typeface="Avenir"/>
              <a:buChar char="●"/>
            </a:pPr>
            <a:r>
              <a:rPr lang="en-GB" sz="2400" dirty="0">
                <a:solidFill>
                  <a:srgbClr val="624B49"/>
                </a:solidFill>
                <a:latin typeface="Avenir"/>
                <a:sym typeface="Avenir"/>
              </a:rPr>
              <a:t>The main toolkit- full of step-by-step ideas!</a:t>
            </a:r>
            <a:endParaRPr sz="2400" dirty="0">
              <a:solidFill>
                <a:srgbClr val="624B49"/>
              </a:solidFill>
              <a:latin typeface="Avenir"/>
              <a:sym typeface="Avenir"/>
            </a:endParaRPr>
          </a:p>
          <a:p>
            <a:pPr marL="457200" lvl="0" indent="-393700" algn="l" rtl="0">
              <a:spcBef>
                <a:spcPts val="0"/>
              </a:spcBef>
              <a:spcAft>
                <a:spcPts val="0"/>
              </a:spcAft>
              <a:buClr>
                <a:schemeClr val="dk1"/>
              </a:buClr>
              <a:buSzPts val="2600"/>
              <a:buFont typeface="Avenir"/>
              <a:buChar char="●"/>
            </a:pPr>
            <a:r>
              <a:rPr lang="en-GB" sz="2400" dirty="0">
                <a:solidFill>
                  <a:srgbClr val="624B49"/>
                </a:solidFill>
                <a:latin typeface="Avenir"/>
                <a:sym typeface="Avenir"/>
              </a:rPr>
              <a:t>Neurodiversity Guide</a:t>
            </a:r>
            <a:endParaRPr sz="2400" dirty="0">
              <a:solidFill>
                <a:srgbClr val="624B49"/>
              </a:solidFill>
              <a:latin typeface="Avenir"/>
              <a:sym typeface="Avenir"/>
            </a:endParaRPr>
          </a:p>
          <a:p>
            <a:pPr marL="457200" lvl="0" indent="-393700" algn="l" rtl="0">
              <a:spcBef>
                <a:spcPts val="0"/>
              </a:spcBef>
              <a:spcAft>
                <a:spcPts val="0"/>
              </a:spcAft>
              <a:buClr>
                <a:schemeClr val="dk1"/>
              </a:buClr>
              <a:buSzPts val="2600"/>
              <a:buFont typeface="Avenir"/>
              <a:buChar char="●"/>
            </a:pPr>
            <a:r>
              <a:rPr lang="en-GB" sz="2400" dirty="0">
                <a:solidFill>
                  <a:srgbClr val="624B49"/>
                </a:solidFill>
                <a:latin typeface="Avenir"/>
                <a:sym typeface="Avenir"/>
              </a:rPr>
              <a:t>Accessible Posters and social media resources</a:t>
            </a:r>
            <a:endParaRPr sz="2400" dirty="0">
              <a:solidFill>
                <a:srgbClr val="624B49"/>
              </a:solidFill>
              <a:latin typeface="Avenir"/>
              <a:sym typeface="Avenir"/>
            </a:endParaRPr>
          </a:p>
          <a:p>
            <a:pPr marL="457200" lvl="0" indent="-393700" algn="l" rtl="0">
              <a:spcBef>
                <a:spcPts val="0"/>
              </a:spcBef>
              <a:spcAft>
                <a:spcPts val="0"/>
              </a:spcAft>
              <a:buClr>
                <a:schemeClr val="dk1"/>
              </a:buClr>
              <a:buSzPts val="2600"/>
              <a:buFont typeface="Avenir"/>
              <a:buChar char="●"/>
            </a:pPr>
            <a:r>
              <a:rPr lang="en-GB" sz="2400" dirty="0">
                <a:solidFill>
                  <a:srgbClr val="624B49"/>
                </a:solidFill>
                <a:latin typeface="Avenir"/>
                <a:sym typeface="Avenir"/>
              </a:rPr>
              <a:t>Accessibility audit- a checklist to audit how your space is doing at the moment.</a:t>
            </a:r>
            <a:endParaRPr sz="2400" dirty="0">
              <a:solidFill>
                <a:srgbClr val="624B49"/>
              </a:solidFill>
              <a:latin typeface="Avenir"/>
              <a:sym typeface="Avenir"/>
            </a:endParaRPr>
          </a:p>
          <a:p>
            <a:pPr marL="457200" lvl="0" indent="-393700" algn="l" rtl="0">
              <a:spcBef>
                <a:spcPts val="0"/>
              </a:spcBef>
              <a:spcAft>
                <a:spcPts val="0"/>
              </a:spcAft>
              <a:buClr>
                <a:schemeClr val="dk1"/>
              </a:buClr>
              <a:buSzPts val="2600"/>
              <a:buFont typeface="Avenir"/>
              <a:buChar char="●"/>
            </a:pPr>
            <a:r>
              <a:rPr lang="en-GB" sz="2400" dirty="0">
                <a:solidFill>
                  <a:srgbClr val="624B49"/>
                </a:solidFill>
                <a:latin typeface="Avenir"/>
                <a:sym typeface="Avenir"/>
              </a:rPr>
              <a:t>Family friendly checklist</a:t>
            </a:r>
            <a:endParaRPr sz="2400" dirty="0">
              <a:solidFill>
                <a:srgbClr val="624B49"/>
              </a:solidFill>
              <a:latin typeface="Avenir"/>
              <a:sym typeface="Avenir"/>
            </a:endParaRPr>
          </a:p>
          <a:p>
            <a:pPr marL="457200" lvl="0" indent="-393700" algn="l" rtl="0">
              <a:spcBef>
                <a:spcPts val="0"/>
              </a:spcBef>
              <a:spcAft>
                <a:spcPts val="0"/>
              </a:spcAft>
              <a:buClr>
                <a:schemeClr val="dk1"/>
              </a:buClr>
              <a:buSzPts val="2600"/>
              <a:buFont typeface="Avenir"/>
              <a:buChar char="●"/>
            </a:pPr>
            <a:r>
              <a:rPr lang="en-GB" sz="2400" dirty="0">
                <a:solidFill>
                  <a:srgbClr val="624B49"/>
                </a:solidFill>
                <a:latin typeface="Avenir"/>
                <a:sym typeface="Avenir"/>
              </a:rPr>
              <a:t>Multilingual welcome leaflet which can be adapted to your specific needs</a:t>
            </a:r>
            <a:endParaRPr sz="2400" dirty="0">
              <a:solidFill>
                <a:srgbClr val="624B49"/>
              </a:solidFill>
              <a:latin typeface="Avenir"/>
              <a:sym typeface="Avenir"/>
            </a:endParaRPr>
          </a:p>
          <a:p>
            <a:pPr marL="457200" lvl="0" indent="-393700" algn="l" rtl="0">
              <a:spcBef>
                <a:spcPts val="0"/>
              </a:spcBef>
              <a:spcAft>
                <a:spcPts val="0"/>
              </a:spcAft>
              <a:buClr>
                <a:schemeClr val="dk1"/>
              </a:buClr>
              <a:buSzPts val="2600"/>
              <a:buFont typeface="Avenir"/>
              <a:buChar char="●"/>
            </a:pPr>
            <a:r>
              <a:rPr lang="en-GB" sz="2400" dirty="0">
                <a:solidFill>
                  <a:srgbClr val="624B49"/>
                </a:solidFill>
                <a:latin typeface="Avenir"/>
                <a:sym typeface="Avenir"/>
              </a:rPr>
              <a:t>Signposting to further training - low and no cost training opportunities</a:t>
            </a:r>
            <a:endParaRPr sz="2400" dirty="0">
              <a:solidFill>
                <a:srgbClr val="624B49"/>
              </a:solidFill>
              <a:latin typeface="Avenir"/>
              <a:sym typeface="Avenir"/>
            </a:endParaRPr>
          </a:p>
          <a:p>
            <a:pPr marL="457200" lvl="0" indent="-393700" algn="l" rtl="0">
              <a:spcBef>
                <a:spcPts val="0"/>
              </a:spcBef>
              <a:spcAft>
                <a:spcPts val="0"/>
              </a:spcAft>
              <a:buClr>
                <a:schemeClr val="dk1"/>
              </a:buClr>
              <a:buSzPts val="2600"/>
              <a:buFont typeface="Avenir"/>
              <a:buChar char="●"/>
            </a:pPr>
            <a:r>
              <a:rPr lang="en-GB" sz="2400" dirty="0">
                <a:solidFill>
                  <a:srgbClr val="624B49"/>
                </a:solidFill>
                <a:latin typeface="Avenir"/>
                <a:sym typeface="Avenir"/>
              </a:rPr>
              <a:t>A 30 minute training session designed for you to deliver with your volunteers</a:t>
            </a:r>
            <a:endParaRPr sz="2400" dirty="0">
              <a:solidFill>
                <a:srgbClr val="624B49"/>
              </a:solidFill>
              <a:latin typeface="Avenir"/>
              <a:sym typeface="Avenir"/>
            </a:endParaRPr>
          </a:p>
        </p:txBody>
      </p:sp>
    </p:spTree>
    <p:extLst>
      <p:ext uri="{BB962C8B-B14F-4D97-AF65-F5344CB8AC3E}">
        <p14:creationId xmlns:p14="http://schemas.microsoft.com/office/powerpoint/2010/main" val="24275158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40427"/>
        </a:solidFill>
        <a:effectLst/>
      </p:bgPr>
    </p:bg>
    <p:spTree>
      <p:nvGrpSpPr>
        <p:cNvPr id="1" name="Shape 258"/>
        <p:cNvGrpSpPr/>
        <p:nvPr/>
      </p:nvGrpSpPr>
      <p:grpSpPr>
        <a:xfrm>
          <a:off x="0" y="0"/>
          <a:ext cx="0" cy="0"/>
          <a:chOff x="0" y="0"/>
          <a:chExt cx="0" cy="0"/>
        </a:xfrm>
      </p:grpSpPr>
      <p:pic>
        <p:nvPicPr>
          <p:cNvPr id="259" name="Google Shape;259;g3bb863262c8_0_1"/>
          <p:cNvPicPr preferRelativeResize="0"/>
          <p:nvPr/>
        </p:nvPicPr>
        <p:blipFill rotWithShape="1">
          <a:blip r:embed="rId3">
            <a:alphaModFix/>
          </a:blip>
          <a:srcRect/>
          <a:stretch/>
        </p:blipFill>
        <p:spPr>
          <a:xfrm>
            <a:off x="3200399" y="533399"/>
            <a:ext cx="5791199" cy="5791199"/>
          </a:xfrm>
          <a:prstGeom prst="rect">
            <a:avLst/>
          </a:prstGeom>
          <a:noFill/>
          <a:ln>
            <a:noFill/>
          </a:ln>
        </p:spPr>
      </p:pic>
      <p:sp>
        <p:nvSpPr>
          <p:cNvPr id="260" name="Google Shape;260;g3bb863262c8_0_1"/>
          <p:cNvSpPr txBox="1"/>
          <p:nvPr/>
        </p:nvSpPr>
        <p:spPr>
          <a:xfrm>
            <a:off x="3516025" y="3075000"/>
            <a:ext cx="53463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a:solidFill>
                  <a:srgbClr val="E40427"/>
                </a:solidFill>
                <a:latin typeface="Avenir"/>
                <a:ea typeface="Avenir"/>
                <a:cs typeface="Avenir"/>
                <a:sym typeface="Avenir"/>
              </a:rPr>
              <a:t>Supporting your team</a:t>
            </a:r>
            <a:endParaRPr sz="1400" b="0" i="0" u="none" strike="noStrike" cap="none">
              <a:solidFill>
                <a:srgbClr val="000000"/>
              </a:solidFill>
              <a:latin typeface="Arial"/>
              <a:ea typeface="Arial"/>
              <a:cs typeface="Arial"/>
              <a:sym typeface="Arial"/>
            </a:endParaRPr>
          </a:p>
        </p:txBody>
      </p:sp>
      <p:pic>
        <p:nvPicPr>
          <p:cNvPr id="261" name="Google Shape;261;g3bb863262c8_0_1"/>
          <p:cNvPicPr preferRelativeResize="0"/>
          <p:nvPr/>
        </p:nvPicPr>
        <p:blipFill rotWithShape="1">
          <a:blip r:embed="rId4">
            <a:alphaModFix/>
          </a:blip>
          <a:srcRect/>
          <a:stretch/>
        </p:blipFill>
        <p:spPr>
          <a:xfrm>
            <a:off x="10974895" y="6288087"/>
            <a:ext cx="501650" cy="501650"/>
          </a:xfrm>
          <a:prstGeom prst="rect">
            <a:avLst/>
          </a:prstGeom>
          <a:noFill/>
          <a:ln>
            <a:noFill/>
          </a:ln>
        </p:spPr>
      </p:pic>
      <p:sp>
        <p:nvSpPr>
          <p:cNvPr id="262" name="Google Shape;262;g3bb863262c8_0_1"/>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solidFill>
                  <a:schemeClr val="lt1"/>
                </a:solidFill>
              </a:rPr>
              <a:t>17</a:t>
            </a:fld>
            <a:endParaRPr>
              <a:solidFill>
                <a:schemeClr val="lt1"/>
              </a:solidFill>
            </a:endParaRPr>
          </a:p>
        </p:txBody>
      </p:sp>
      <p:sp>
        <p:nvSpPr>
          <p:cNvPr id="2" name="Rectangle 1">
            <a:extLst>
              <a:ext uri="{FF2B5EF4-FFF2-40B4-BE49-F238E27FC236}">
                <a16:creationId xmlns:a16="http://schemas.microsoft.com/office/drawing/2014/main" id="{E81314D8-97F0-9BCD-2DD6-03CA7C11168F}"/>
              </a:ext>
            </a:extLst>
          </p:cNvPr>
          <p:cNvSpPr/>
          <p:nvPr/>
        </p:nvSpPr>
        <p:spPr>
          <a:xfrm>
            <a:off x="1" y="6150001"/>
            <a:ext cx="12192000" cy="708000"/>
          </a:xfrm>
          <a:prstGeom prst="rect">
            <a:avLst/>
          </a:prstGeom>
          <a:solidFill>
            <a:srgbClr val="E404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3" name="Google Shape;263;g3bb863262c8_0_1"/>
          <p:cNvPicPr preferRelativeResize="0"/>
          <p:nvPr/>
        </p:nvPicPr>
        <p:blipFill rotWithShape="1">
          <a:blip r:embed="rId5">
            <a:alphaModFix/>
          </a:blip>
          <a:srcRect/>
          <a:stretch/>
        </p:blipFill>
        <p:spPr>
          <a:xfrm>
            <a:off x="385327" y="5102279"/>
            <a:ext cx="1278337" cy="1436634"/>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61635072-0FBF-48D6-2B5A-CD76745C3875}"/>
            </a:ext>
          </a:extLst>
        </p:cNvPr>
        <p:cNvGrpSpPr/>
        <p:nvPr/>
      </p:nvGrpSpPr>
      <p:grpSpPr>
        <a:xfrm>
          <a:off x="0" y="0"/>
          <a:ext cx="0" cy="0"/>
          <a:chOff x="0" y="0"/>
          <a:chExt cx="0" cy="0"/>
        </a:xfrm>
      </p:grpSpPr>
      <p:pic>
        <p:nvPicPr>
          <p:cNvPr id="270" name="Google Shape;270;p8">
            <a:extLst>
              <a:ext uri="{FF2B5EF4-FFF2-40B4-BE49-F238E27FC236}">
                <a16:creationId xmlns:a16="http://schemas.microsoft.com/office/drawing/2014/main" id="{0297CC24-9171-9045-629A-B9F6350FAAD6}"/>
              </a:ext>
            </a:extLst>
          </p:cNvPr>
          <p:cNvPicPr preferRelativeResize="0"/>
          <p:nvPr/>
        </p:nvPicPr>
        <p:blipFill rotWithShape="1">
          <a:blip r:embed="rId3">
            <a:alphaModFix/>
          </a:blip>
          <a:srcRect/>
          <a:stretch/>
        </p:blipFill>
        <p:spPr>
          <a:xfrm>
            <a:off x="10280431" y="-844411"/>
            <a:ext cx="6858000" cy="6858000"/>
          </a:xfrm>
          <a:prstGeom prst="rect">
            <a:avLst/>
          </a:prstGeom>
          <a:noFill/>
          <a:ln>
            <a:noFill/>
          </a:ln>
        </p:spPr>
      </p:pic>
      <p:sp>
        <p:nvSpPr>
          <p:cNvPr id="271" name="Google Shape;271;p8">
            <a:extLst>
              <a:ext uri="{FF2B5EF4-FFF2-40B4-BE49-F238E27FC236}">
                <a16:creationId xmlns:a16="http://schemas.microsoft.com/office/drawing/2014/main" id="{D1AD1326-AB89-EEE9-37BE-177C58D77227}"/>
              </a:ext>
            </a:extLst>
          </p:cNvPr>
          <p:cNvSpPr txBox="1"/>
          <p:nvPr/>
        </p:nvSpPr>
        <p:spPr>
          <a:xfrm>
            <a:off x="341875" y="1291400"/>
            <a:ext cx="10298100" cy="415802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200"/>
              </a:spcBef>
              <a:spcAft>
                <a:spcPts val="0"/>
              </a:spcAft>
              <a:buClr>
                <a:srgbClr val="000000"/>
              </a:buClr>
              <a:buSzPts val="1800"/>
              <a:buFont typeface="Arial"/>
              <a:buNone/>
            </a:pPr>
            <a:r>
              <a:rPr lang="en-GB" sz="2400" b="1" dirty="0">
                <a:solidFill>
                  <a:srgbClr val="624B49"/>
                </a:solidFill>
                <a:latin typeface="Avenir"/>
                <a:ea typeface="Avenir"/>
                <a:cs typeface="Avenir"/>
                <a:sym typeface="Avenir"/>
              </a:rPr>
              <a:t>It’s helpful to help volunteers to understand</a:t>
            </a:r>
            <a:endParaRPr sz="2400" b="1" dirty="0">
              <a:solidFill>
                <a:srgbClr val="624B49"/>
              </a:solidFill>
              <a:latin typeface="Avenir"/>
              <a:ea typeface="Avenir"/>
              <a:cs typeface="Avenir"/>
              <a:sym typeface="Avenir"/>
            </a:endParaRPr>
          </a:p>
          <a:p>
            <a:pPr marL="457200" marR="0" lvl="0" indent="-355600" algn="l" rtl="0">
              <a:lnSpc>
                <a:spcPct val="100000"/>
              </a:lnSpc>
              <a:spcBef>
                <a:spcPts val="1200"/>
              </a:spcBef>
              <a:spcAft>
                <a:spcPts val="0"/>
              </a:spcAft>
              <a:buClr>
                <a:srgbClr val="624B49"/>
              </a:buClr>
              <a:buSzPts val="2000"/>
              <a:buFont typeface="Avenir"/>
              <a:buChar char="●"/>
            </a:pPr>
            <a:r>
              <a:rPr lang="en-GB" sz="2400" dirty="0">
                <a:solidFill>
                  <a:srgbClr val="624B49"/>
                </a:solidFill>
                <a:latin typeface="Avenir"/>
                <a:ea typeface="Avenir"/>
                <a:cs typeface="Avenir"/>
                <a:sym typeface="Avenir"/>
              </a:rPr>
              <a:t>It can be difficult to understand what barriers exist for individual users- conversations can help unpack what people need.</a:t>
            </a:r>
            <a:endParaRPr sz="2400" dirty="0">
              <a:solidFill>
                <a:srgbClr val="624B49"/>
              </a:solidFill>
              <a:latin typeface="Avenir"/>
              <a:ea typeface="Avenir"/>
              <a:cs typeface="Avenir"/>
              <a:sym typeface="Avenir"/>
            </a:endParaRPr>
          </a:p>
          <a:p>
            <a:pPr marL="457200" marR="0" lvl="0" indent="-355600" algn="l" rtl="0">
              <a:lnSpc>
                <a:spcPct val="100000"/>
              </a:lnSpc>
              <a:spcBef>
                <a:spcPts val="0"/>
              </a:spcBef>
              <a:spcAft>
                <a:spcPts val="0"/>
              </a:spcAft>
              <a:buClr>
                <a:srgbClr val="624B49"/>
              </a:buClr>
              <a:buSzPts val="2000"/>
              <a:buFont typeface="Avenir"/>
              <a:buChar char="●"/>
            </a:pPr>
            <a:r>
              <a:rPr lang="en-GB" sz="2400" dirty="0">
                <a:solidFill>
                  <a:srgbClr val="624B49"/>
                </a:solidFill>
                <a:latin typeface="Avenir"/>
                <a:ea typeface="Avenir"/>
                <a:cs typeface="Avenir"/>
                <a:sym typeface="Avenir"/>
              </a:rPr>
              <a:t>Often making one small change can have a positive impact for </a:t>
            </a:r>
            <a:r>
              <a:rPr lang="en-GB" sz="2400" dirty="0" err="1">
                <a:solidFill>
                  <a:srgbClr val="624B49"/>
                </a:solidFill>
                <a:latin typeface="Avenir"/>
                <a:ea typeface="Avenir"/>
                <a:cs typeface="Avenir"/>
                <a:sym typeface="Avenir"/>
              </a:rPr>
              <a:t>alot</a:t>
            </a:r>
            <a:r>
              <a:rPr lang="en-GB" sz="2400" dirty="0">
                <a:solidFill>
                  <a:srgbClr val="624B49"/>
                </a:solidFill>
                <a:latin typeface="Avenir"/>
                <a:ea typeface="Avenir"/>
                <a:cs typeface="Avenir"/>
                <a:sym typeface="Avenir"/>
              </a:rPr>
              <a:t> more people then just the person asking for it- inclusion is good for everyone.</a:t>
            </a:r>
            <a:endParaRPr sz="2400" dirty="0">
              <a:solidFill>
                <a:srgbClr val="624B49"/>
              </a:solidFill>
              <a:latin typeface="Avenir"/>
              <a:ea typeface="Avenir"/>
              <a:cs typeface="Avenir"/>
              <a:sym typeface="Avenir"/>
            </a:endParaRPr>
          </a:p>
          <a:p>
            <a:pPr marL="457200" marR="0" lvl="0" indent="-355600" algn="l" rtl="0">
              <a:lnSpc>
                <a:spcPct val="100000"/>
              </a:lnSpc>
              <a:spcBef>
                <a:spcPts val="0"/>
              </a:spcBef>
              <a:spcAft>
                <a:spcPts val="0"/>
              </a:spcAft>
              <a:buClr>
                <a:srgbClr val="624B49"/>
              </a:buClr>
              <a:buSzPts val="2000"/>
              <a:buFont typeface="Avenir"/>
              <a:buChar char="●"/>
            </a:pPr>
            <a:r>
              <a:rPr lang="en-GB" sz="2400" dirty="0">
                <a:solidFill>
                  <a:srgbClr val="624B49"/>
                </a:solidFill>
                <a:latin typeface="Avenir"/>
                <a:ea typeface="Avenir"/>
                <a:cs typeface="Avenir"/>
                <a:sym typeface="Avenir"/>
              </a:rPr>
              <a:t>How sometimes their own discrimination might be affecting the way they help someone using your service.</a:t>
            </a:r>
            <a:endParaRPr sz="2400" dirty="0">
              <a:solidFill>
                <a:srgbClr val="624B49"/>
              </a:solidFill>
              <a:latin typeface="Avenir"/>
              <a:ea typeface="Avenir"/>
              <a:cs typeface="Avenir"/>
              <a:sym typeface="Avenir"/>
            </a:endParaRPr>
          </a:p>
          <a:p>
            <a:pPr marL="457200" lvl="0" indent="0" algn="l" rtl="0">
              <a:lnSpc>
                <a:spcPct val="115000"/>
              </a:lnSpc>
              <a:spcBef>
                <a:spcPts val="1200"/>
              </a:spcBef>
              <a:spcAft>
                <a:spcPts val="1200"/>
              </a:spcAft>
              <a:buNone/>
            </a:pPr>
            <a:endParaRPr sz="2800" dirty="0">
              <a:solidFill>
                <a:srgbClr val="624B49"/>
              </a:solidFill>
              <a:latin typeface="Avenir"/>
              <a:ea typeface="Avenir"/>
              <a:cs typeface="Avenir"/>
              <a:sym typeface="Avenir"/>
            </a:endParaRPr>
          </a:p>
        </p:txBody>
      </p:sp>
      <p:sp>
        <p:nvSpPr>
          <p:cNvPr id="274" name="Google Shape;274;p8">
            <a:extLst>
              <a:ext uri="{FF2B5EF4-FFF2-40B4-BE49-F238E27FC236}">
                <a16:creationId xmlns:a16="http://schemas.microsoft.com/office/drawing/2014/main" id="{BEFEB22E-B243-99C3-E82F-BF135AF887D2}"/>
              </a:ext>
            </a:extLst>
          </p:cNvPr>
          <p:cNvSpPr txBox="1"/>
          <p:nvPr/>
        </p:nvSpPr>
        <p:spPr>
          <a:xfrm>
            <a:off x="341876" y="321350"/>
            <a:ext cx="87336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4000" b="1">
                <a:solidFill>
                  <a:srgbClr val="624B49"/>
                </a:solidFill>
                <a:latin typeface="Avenir"/>
                <a:ea typeface="Avenir"/>
                <a:cs typeface="Avenir"/>
                <a:sym typeface="Avenir"/>
              </a:rPr>
              <a:t>Supporting your Team</a:t>
            </a:r>
            <a:endParaRPr sz="4000" b="1">
              <a:solidFill>
                <a:srgbClr val="624B49"/>
              </a:solidFill>
              <a:latin typeface="Avenir"/>
              <a:ea typeface="Avenir"/>
              <a:cs typeface="Avenir"/>
              <a:sym typeface="Avenir"/>
            </a:endParaRPr>
          </a:p>
        </p:txBody>
      </p:sp>
    </p:spTree>
    <p:extLst>
      <p:ext uri="{BB962C8B-B14F-4D97-AF65-F5344CB8AC3E}">
        <p14:creationId xmlns:p14="http://schemas.microsoft.com/office/powerpoint/2010/main" val="32669781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67">
          <a:extLst>
            <a:ext uri="{FF2B5EF4-FFF2-40B4-BE49-F238E27FC236}">
              <a16:creationId xmlns:a16="http://schemas.microsoft.com/office/drawing/2014/main" id="{B8C7798D-5123-C50C-457C-641F8797E87A}"/>
            </a:ext>
          </a:extLst>
        </p:cNvPr>
        <p:cNvGrpSpPr/>
        <p:nvPr/>
      </p:nvGrpSpPr>
      <p:grpSpPr>
        <a:xfrm>
          <a:off x="0" y="0"/>
          <a:ext cx="0" cy="0"/>
          <a:chOff x="0" y="0"/>
          <a:chExt cx="0" cy="0"/>
        </a:xfrm>
      </p:grpSpPr>
      <p:pic>
        <p:nvPicPr>
          <p:cNvPr id="270" name="Google Shape;270;p8">
            <a:extLst>
              <a:ext uri="{FF2B5EF4-FFF2-40B4-BE49-F238E27FC236}">
                <a16:creationId xmlns:a16="http://schemas.microsoft.com/office/drawing/2014/main" id="{343C31DD-FB1A-0598-1E71-3DD60B73E72C}"/>
              </a:ext>
            </a:extLst>
          </p:cNvPr>
          <p:cNvPicPr preferRelativeResize="0"/>
          <p:nvPr/>
        </p:nvPicPr>
        <p:blipFill rotWithShape="1">
          <a:blip r:embed="rId3">
            <a:alphaModFix/>
          </a:blip>
          <a:srcRect/>
          <a:stretch/>
        </p:blipFill>
        <p:spPr>
          <a:xfrm>
            <a:off x="10280431" y="-844411"/>
            <a:ext cx="6858000" cy="6858000"/>
          </a:xfrm>
          <a:prstGeom prst="rect">
            <a:avLst/>
          </a:prstGeom>
          <a:noFill/>
          <a:ln>
            <a:noFill/>
          </a:ln>
        </p:spPr>
      </p:pic>
      <p:sp>
        <p:nvSpPr>
          <p:cNvPr id="271" name="Google Shape;271;p8">
            <a:extLst>
              <a:ext uri="{FF2B5EF4-FFF2-40B4-BE49-F238E27FC236}">
                <a16:creationId xmlns:a16="http://schemas.microsoft.com/office/drawing/2014/main" id="{04E2C830-760F-D1DF-2FA4-54140E60D260}"/>
              </a:ext>
            </a:extLst>
          </p:cNvPr>
          <p:cNvSpPr txBox="1"/>
          <p:nvPr/>
        </p:nvSpPr>
        <p:spPr>
          <a:xfrm>
            <a:off x="341875" y="1291400"/>
            <a:ext cx="10298100" cy="4105699"/>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Clr>
                <a:schemeClr val="dk1"/>
              </a:buClr>
              <a:buSzPts val="1100"/>
              <a:buFont typeface="Arial"/>
              <a:buNone/>
            </a:pPr>
            <a:r>
              <a:rPr lang="en-GB" sz="2400" b="1" dirty="0">
                <a:solidFill>
                  <a:srgbClr val="624B49"/>
                </a:solidFill>
                <a:latin typeface="Avenir"/>
                <a:ea typeface="Avenir"/>
                <a:cs typeface="Avenir"/>
                <a:sym typeface="Avenir"/>
              </a:rPr>
              <a:t>Helping your team to understand inclusion means that you’ll need to</a:t>
            </a:r>
            <a:endParaRPr sz="2400" b="1" dirty="0">
              <a:solidFill>
                <a:srgbClr val="624B49"/>
              </a:solidFill>
              <a:latin typeface="Avenir"/>
              <a:ea typeface="Avenir"/>
              <a:cs typeface="Avenir"/>
              <a:sym typeface="Avenir"/>
            </a:endParaRPr>
          </a:p>
          <a:p>
            <a:pPr marL="457200" lvl="0" indent="-355600" algn="l" rtl="0">
              <a:lnSpc>
                <a:spcPct val="115000"/>
              </a:lnSpc>
              <a:spcBef>
                <a:spcPts val="1200"/>
              </a:spcBef>
              <a:spcAft>
                <a:spcPts val="0"/>
              </a:spcAft>
              <a:buClr>
                <a:srgbClr val="624B49"/>
              </a:buClr>
              <a:buSzPts val="2000"/>
              <a:buFont typeface="Avenir"/>
              <a:buChar char="●"/>
            </a:pPr>
            <a:r>
              <a:rPr lang="en-GB" sz="2400" dirty="0">
                <a:solidFill>
                  <a:srgbClr val="624B49"/>
                </a:solidFill>
                <a:latin typeface="Avenir"/>
                <a:ea typeface="Avenir"/>
                <a:cs typeface="Avenir"/>
                <a:sym typeface="Avenir"/>
              </a:rPr>
              <a:t>Be willing to do things differently then they may have done them in the past</a:t>
            </a:r>
            <a:endParaRPr sz="2400" dirty="0">
              <a:solidFill>
                <a:srgbClr val="624B49"/>
              </a:solidFill>
              <a:latin typeface="Avenir"/>
              <a:ea typeface="Avenir"/>
              <a:cs typeface="Avenir"/>
              <a:sym typeface="Avenir"/>
            </a:endParaRPr>
          </a:p>
          <a:p>
            <a:pPr marL="457200" lvl="0" indent="-355600" algn="l" rtl="0">
              <a:lnSpc>
                <a:spcPct val="115000"/>
              </a:lnSpc>
              <a:spcBef>
                <a:spcPts val="0"/>
              </a:spcBef>
              <a:spcAft>
                <a:spcPts val="0"/>
              </a:spcAft>
              <a:buClr>
                <a:srgbClr val="624B49"/>
              </a:buClr>
              <a:buSzPts val="2000"/>
              <a:buFont typeface="Avenir"/>
              <a:buChar char="●"/>
            </a:pPr>
            <a:r>
              <a:rPr lang="en-GB" sz="2400" dirty="0">
                <a:solidFill>
                  <a:srgbClr val="624B49"/>
                </a:solidFill>
                <a:latin typeface="Avenir"/>
                <a:ea typeface="Avenir"/>
                <a:cs typeface="Avenir"/>
                <a:sym typeface="Avenir"/>
              </a:rPr>
              <a:t>Be willing to confidently ask about people’s needs</a:t>
            </a:r>
            <a:endParaRPr sz="2400" dirty="0">
              <a:solidFill>
                <a:srgbClr val="624B49"/>
              </a:solidFill>
              <a:latin typeface="Avenir"/>
              <a:ea typeface="Avenir"/>
              <a:cs typeface="Avenir"/>
              <a:sym typeface="Avenir"/>
            </a:endParaRPr>
          </a:p>
          <a:p>
            <a:pPr marL="457200" lvl="0" indent="-355600" algn="l" rtl="0">
              <a:lnSpc>
                <a:spcPct val="115000"/>
              </a:lnSpc>
              <a:spcBef>
                <a:spcPts val="0"/>
              </a:spcBef>
              <a:spcAft>
                <a:spcPts val="0"/>
              </a:spcAft>
              <a:buClr>
                <a:srgbClr val="624B49"/>
              </a:buClr>
              <a:buSzPts val="2000"/>
              <a:buFont typeface="Avenir"/>
              <a:buChar char="●"/>
            </a:pPr>
            <a:r>
              <a:rPr lang="en-GB" sz="2400" dirty="0">
                <a:solidFill>
                  <a:srgbClr val="624B49"/>
                </a:solidFill>
                <a:latin typeface="Avenir"/>
                <a:ea typeface="Avenir"/>
                <a:cs typeface="Avenir"/>
                <a:sym typeface="Avenir"/>
              </a:rPr>
              <a:t>Encouraging people to think differently- that might mean changing their thinking- for example if a volunteer is being discriminatory, being willing to challenge their thinking and using the moment to educate.</a:t>
            </a:r>
            <a:endParaRPr sz="2400" dirty="0">
              <a:solidFill>
                <a:srgbClr val="624B49"/>
              </a:solidFill>
              <a:latin typeface="Avenir"/>
              <a:ea typeface="Avenir"/>
              <a:cs typeface="Avenir"/>
              <a:sym typeface="Avenir"/>
            </a:endParaRPr>
          </a:p>
          <a:p>
            <a:pPr marL="457200" lvl="0" indent="0" algn="l" rtl="0">
              <a:lnSpc>
                <a:spcPct val="115000"/>
              </a:lnSpc>
              <a:spcBef>
                <a:spcPts val="1200"/>
              </a:spcBef>
              <a:spcAft>
                <a:spcPts val="1200"/>
              </a:spcAft>
              <a:buNone/>
            </a:pPr>
            <a:endParaRPr sz="2400" dirty="0">
              <a:solidFill>
                <a:srgbClr val="624B49"/>
              </a:solidFill>
              <a:latin typeface="Avenir"/>
              <a:ea typeface="Avenir"/>
              <a:cs typeface="Avenir"/>
              <a:sym typeface="Avenir"/>
            </a:endParaRPr>
          </a:p>
        </p:txBody>
      </p:sp>
      <p:sp>
        <p:nvSpPr>
          <p:cNvPr id="274" name="Google Shape;274;p8">
            <a:extLst>
              <a:ext uri="{FF2B5EF4-FFF2-40B4-BE49-F238E27FC236}">
                <a16:creationId xmlns:a16="http://schemas.microsoft.com/office/drawing/2014/main" id="{B245DEE3-84DA-FE37-61FB-C5C6B9E64AE2}"/>
              </a:ext>
            </a:extLst>
          </p:cNvPr>
          <p:cNvSpPr txBox="1"/>
          <p:nvPr/>
        </p:nvSpPr>
        <p:spPr>
          <a:xfrm>
            <a:off x="341876" y="321350"/>
            <a:ext cx="87336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4000" b="1">
                <a:solidFill>
                  <a:srgbClr val="624B49"/>
                </a:solidFill>
                <a:latin typeface="Avenir"/>
                <a:ea typeface="Avenir"/>
                <a:cs typeface="Avenir"/>
                <a:sym typeface="Avenir"/>
              </a:rPr>
              <a:t>Supporting your Team</a:t>
            </a:r>
            <a:endParaRPr sz="4000" b="1">
              <a:solidFill>
                <a:srgbClr val="624B49"/>
              </a:solidFill>
              <a:latin typeface="Avenir"/>
              <a:ea typeface="Avenir"/>
              <a:cs typeface="Avenir"/>
              <a:sym typeface="Avenir"/>
            </a:endParaRPr>
          </a:p>
        </p:txBody>
      </p:sp>
    </p:spTree>
    <p:extLst>
      <p:ext uri="{BB962C8B-B14F-4D97-AF65-F5344CB8AC3E}">
        <p14:creationId xmlns:p14="http://schemas.microsoft.com/office/powerpoint/2010/main" val="9709433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7">
          <a:extLst>
            <a:ext uri="{FF2B5EF4-FFF2-40B4-BE49-F238E27FC236}">
              <a16:creationId xmlns:a16="http://schemas.microsoft.com/office/drawing/2014/main" id="{A4F5BE86-8AA5-DF99-5BDF-2C9B2C5996B1}"/>
            </a:ext>
          </a:extLst>
        </p:cNvPr>
        <p:cNvGrpSpPr/>
        <p:nvPr/>
      </p:nvGrpSpPr>
      <p:grpSpPr>
        <a:xfrm>
          <a:off x="0" y="0"/>
          <a:ext cx="0" cy="0"/>
          <a:chOff x="0" y="0"/>
          <a:chExt cx="0" cy="0"/>
        </a:xfrm>
      </p:grpSpPr>
      <p:pic>
        <p:nvPicPr>
          <p:cNvPr id="99" name="Google Shape;99;g3bb863262c8_4_17">
            <a:extLst>
              <a:ext uri="{FF2B5EF4-FFF2-40B4-BE49-F238E27FC236}">
                <a16:creationId xmlns:a16="http://schemas.microsoft.com/office/drawing/2014/main" id="{C93BE03C-FE3F-1EC4-4808-5621529C57CA}"/>
              </a:ext>
            </a:extLst>
          </p:cNvPr>
          <p:cNvPicPr preferRelativeResize="0"/>
          <p:nvPr/>
        </p:nvPicPr>
        <p:blipFill rotWithShape="1">
          <a:blip r:embed="rId3">
            <a:alphaModFix/>
          </a:blip>
          <a:srcRect/>
          <a:stretch/>
        </p:blipFill>
        <p:spPr>
          <a:xfrm rot="-922353">
            <a:off x="-2042383" y="-6974978"/>
            <a:ext cx="9333782" cy="9333782"/>
          </a:xfrm>
          <a:prstGeom prst="rect">
            <a:avLst/>
          </a:prstGeom>
          <a:noFill/>
          <a:ln>
            <a:noFill/>
          </a:ln>
        </p:spPr>
      </p:pic>
      <p:sp>
        <p:nvSpPr>
          <p:cNvPr id="100" name="Google Shape;100;g3bb863262c8_4_17">
            <a:extLst>
              <a:ext uri="{FF2B5EF4-FFF2-40B4-BE49-F238E27FC236}">
                <a16:creationId xmlns:a16="http://schemas.microsoft.com/office/drawing/2014/main" id="{6CCBC650-2319-6308-367D-1D037BB70F2C}"/>
              </a:ext>
            </a:extLst>
          </p:cNvPr>
          <p:cNvSpPr txBox="1"/>
          <p:nvPr/>
        </p:nvSpPr>
        <p:spPr>
          <a:xfrm>
            <a:off x="702823" y="542575"/>
            <a:ext cx="88647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4000" b="1" dirty="0">
                <a:solidFill>
                  <a:srgbClr val="624B49"/>
                </a:solidFill>
                <a:latin typeface="Avenir"/>
                <a:ea typeface="Avenir"/>
                <a:cs typeface="Avenir"/>
                <a:sym typeface="Avenir"/>
              </a:rPr>
              <a:t>What this session covers</a:t>
            </a:r>
            <a:endParaRPr sz="4000" b="1" dirty="0">
              <a:solidFill>
                <a:srgbClr val="624B49"/>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4000"/>
              <a:buFont typeface="Arial"/>
              <a:buNone/>
            </a:pPr>
            <a:endParaRPr sz="4000" b="1" dirty="0">
              <a:solidFill>
                <a:srgbClr val="624B49"/>
              </a:solidFill>
              <a:latin typeface="Avenir"/>
              <a:ea typeface="Avenir"/>
              <a:cs typeface="Avenir"/>
              <a:sym typeface="Avenir"/>
            </a:endParaRPr>
          </a:p>
        </p:txBody>
      </p:sp>
      <p:sp>
        <p:nvSpPr>
          <p:cNvPr id="101" name="Google Shape;101;g3bb863262c8_4_17">
            <a:extLst>
              <a:ext uri="{FF2B5EF4-FFF2-40B4-BE49-F238E27FC236}">
                <a16:creationId xmlns:a16="http://schemas.microsoft.com/office/drawing/2014/main" id="{FB5B4EB4-FE3C-5B59-70E6-67931EC2EEC8}"/>
              </a:ext>
            </a:extLst>
          </p:cNvPr>
          <p:cNvSpPr txBox="1"/>
          <p:nvPr/>
        </p:nvSpPr>
        <p:spPr>
          <a:xfrm>
            <a:off x="596150" y="2027700"/>
            <a:ext cx="11096100" cy="2677616"/>
          </a:xfrm>
          <a:prstGeom prst="rect">
            <a:avLst/>
          </a:prstGeom>
          <a:noFill/>
          <a:ln>
            <a:noFill/>
          </a:ln>
        </p:spPr>
        <p:txBody>
          <a:bodyPr spcFirstLastPara="1" wrap="square" lIns="91425" tIns="45700" rIns="91425" bIns="45700" anchor="t" anchorCtr="0">
            <a:spAutoFit/>
          </a:bodyPr>
          <a:lstStyle/>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How a Warm Welcome Space Leader can help access and inclusion.</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What we mean by Equity, Access and Inclusion</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How to use the Inclusion Toolkit</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Responding to sensitive or difficult situations and handling things that may go wrong</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Supporting guests in an inclusive and empowering way.</a:t>
            </a:r>
            <a:br>
              <a:rPr lang="en-GB" sz="2400" i="0" u="none" strike="noStrike" cap="none" dirty="0">
                <a:solidFill>
                  <a:schemeClr val="dk1"/>
                </a:solidFill>
                <a:latin typeface="Avenir"/>
                <a:ea typeface="Avenir"/>
                <a:cs typeface="Avenir"/>
                <a:sym typeface="Avenir"/>
              </a:rPr>
            </a:br>
            <a:endParaRPr sz="2400" i="0" u="none" strike="noStrike" cap="none" dirty="0">
              <a:solidFill>
                <a:schemeClr val="dk1"/>
              </a:solidFill>
              <a:latin typeface="Avenir"/>
              <a:ea typeface="Avenir"/>
              <a:cs typeface="Avenir"/>
              <a:sym typeface="Avenir"/>
            </a:endParaRPr>
          </a:p>
        </p:txBody>
      </p:sp>
    </p:spTree>
    <p:extLst>
      <p:ext uri="{BB962C8B-B14F-4D97-AF65-F5344CB8AC3E}">
        <p14:creationId xmlns:p14="http://schemas.microsoft.com/office/powerpoint/2010/main" val="9685923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78">
          <a:extLst>
            <a:ext uri="{FF2B5EF4-FFF2-40B4-BE49-F238E27FC236}">
              <a16:creationId xmlns:a16="http://schemas.microsoft.com/office/drawing/2014/main" id="{8520A0AC-D2A1-522B-CEC3-53B904211FCE}"/>
            </a:ext>
          </a:extLst>
        </p:cNvPr>
        <p:cNvGrpSpPr/>
        <p:nvPr/>
      </p:nvGrpSpPr>
      <p:grpSpPr>
        <a:xfrm>
          <a:off x="0" y="0"/>
          <a:ext cx="0" cy="0"/>
          <a:chOff x="0" y="0"/>
          <a:chExt cx="0" cy="0"/>
        </a:xfrm>
      </p:grpSpPr>
      <p:pic>
        <p:nvPicPr>
          <p:cNvPr id="281" name="Google Shape;281;g3c220a9aacf_0_0">
            <a:extLst>
              <a:ext uri="{FF2B5EF4-FFF2-40B4-BE49-F238E27FC236}">
                <a16:creationId xmlns:a16="http://schemas.microsoft.com/office/drawing/2014/main" id="{BB7FC472-8F33-07F1-7A60-599BA2B46BED}"/>
              </a:ext>
            </a:extLst>
          </p:cNvPr>
          <p:cNvPicPr preferRelativeResize="0"/>
          <p:nvPr/>
        </p:nvPicPr>
        <p:blipFill rotWithShape="1">
          <a:blip r:embed="rId3">
            <a:alphaModFix/>
          </a:blip>
          <a:srcRect/>
          <a:stretch/>
        </p:blipFill>
        <p:spPr>
          <a:xfrm>
            <a:off x="10493481" y="-884361"/>
            <a:ext cx="6857999" cy="6857999"/>
          </a:xfrm>
          <a:prstGeom prst="rect">
            <a:avLst/>
          </a:prstGeom>
          <a:noFill/>
          <a:ln>
            <a:noFill/>
          </a:ln>
        </p:spPr>
      </p:pic>
      <p:sp>
        <p:nvSpPr>
          <p:cNvPr id="282" name="Google Shape;282;g3c220a9aacf_0_0">
            <a:extLst>
              <a:ext uri="{FF2B5EF4-FFF2-40B4-BE49-F238E27FC236}">
                <a16:creationId xmlns:a16="http://schemas.microsoft.com/office/drawing/2014/main" id="{B48E48C8-D97F-4772-81ED-5C6A79FD625A}"/>
              </a:ext>
            </a:extLst>
          </p:cNvPr>
          <p:cNvSpPr txBox="1"/>
          <p:nvPr/>
        </p:nvSpPr>
        <p:spPr>
          <a:xfrm>
            <a:off x="341875" y="1291400"/>
            <a:ext cx="10484400" cy="4381928"/>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GB" sz="2400" b="1" dirty="0">
                <a:solidFill>
                  <a:srgbClr val="624B49"/>
                </a:solidFill>
                <a:latin typeface="Avenir"/>
                <a:ea typeface="Avenir"/>
                <a:cs typeface="Avenir"/>
                <a:sym typeface="Avenir"/>
              </a:rPr>
              <a:t>Modelling how to proactively consider access and inclusion:</a:t>
            </a:r>
            <a:endParaRPr sz="2400" b="1" dirty="0">
              <a:solidFill>
                <a:srgbClr val="624B49"/>
              </a:solidFill>
              <a:latin typeface="Avenir"/>
              <a:ea typeface="Avenir"/>
              <a:cs typeface="Avenir"/>
              <a:sym typeface="Avenir"/>
            </a:endParaRPr>
          </a:p>
          <a:p>
            <a:pPr marL="457200" lvl="0" indent="-387350" algn="l" rtl="0">
              <a:lnSpc>
                <a:spcPct val="115000"/>
              </a:lnSpc>
              <a:spcBef>
                <a:spcPts val="120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Planning- picking some elements from the toolkit to implement in your setting, and working with your team to plan how you will start to make your space even more inclusive.</a:t>
            </a:r>
            <a:endParaRPr sz="2400" dirty="0">
              <a:solidFill>
                <a:srgbClr val="624B49"/>
              </a:solidFill>
              <a:latin typeface="Avenir"/>
              <a:ea typeface="Avenir"/>
              <a:cs typeface="Avenir"/>
              <a:sym typeface="Avenir"/>
            </a:endParaRPr>
          </a:p>
          <a:p>
            <a:pPr marL="457200" lvl="0" indent="-387350" algn="l" rtl="0">
              <a:lnSpc>
                <a:spcPct val="115000"/>
              </a:lnSpc>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Thinking about how volunteers might be involved in reaching out to different community partners to help raise awareness of your Space</a:t>
            </a:r>
            <a:endParaRPr sz="2400" dirty="0">
              <a:solidFill>
                <a:srgbClr val="624B49"/>
              </a:solidFill>
              <a:latin typeface="Avenir"/>
              <a:ea typeface="Avenir"/>
              <a:cs typeface="Avenir"/>
              <a:sym typeface="Avenir"/>
            </a:endParaRPr>
          </a:p>
          <a:p>
            <a:pPr marL="457200" lvl="0" indent="-387350" algn="l" rtl="0">
              <a:lnSpc>
                <a:spcPct val="115000"/>
              </a:lnSpc>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Complete an access and inclusion audit, a resource included in the Digital Resource Bank, of the Inclusion Toolkit on the Warm Welcome Dashboard.</a:t>
            </a:r>
            <a:endParaRPr sz="2400" dirty="0">
              <a:solidFill>
                <a:srgbClr val="624B49"/>
              </a:solidFill>
              <a:latin typeface="Avenir"/>
              <a:ea typeface="Avenir"/>
              <a:cs typeface="Avenir"/>
              <a:sym typeface="Avenir"/>
            </a:endParaRPr>
          </a:p>
        </p:txBody>
      </p:sp>
      <p:sp>
        <p:nvSpPr>
          <p:cNvPr id="285" name="Google Shape;285;g3c220a9aacf_0_0">
            <a:extLst>
              <a:ext uri="{FF2B5EF4-FFF2-40B4-BE49-F238E27FC236}">
                <a16:creationId xmlns:a16="http://schemas.microsoft.com/office/drawing/2014/main" id="{AA818DE4-2995-312C-46A5-969C4C6830F9}"/>
              </a:ext>
            </a:extLst>
          </p:cNvPr>
          <p:cNvSpPr txBox="1"/>
          <p:nvPr/>
        </p:nvSpPr>
        <p:spPr>
          <a:xfrm>
            <a:off x="341876" y="321350"/>
            <a:ext cx="87336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4000" b="1">
                <a:solidFill>
                  <a:srgbClr val="624B49"/>
                </a:solidFill>
                <a:latin typeface="Avenir"/>
                <a:ea typeface="Avenir"/>
                <a:cs typeface="Avenir"/>
                <a:sym typeface="Avenir"/>
              </a:rPr>
              <a:t>Supporting your Team</a:t>
            </a:r>
            <a:endParaRPr sz="4000" b="1">
              <a:solidFill>
                <a:srgbClr val="624B49"/>
              </a:solidFill>
              <a:latin typeface="Avenir"/>
              <a:ea typeface="Avenir"/>
              <a:cs typeface="Avenir"/>
              <a:sym typeface="Avenir"/>
            </a:endParaRPr>
          </a:p>
        </p:txBody>
      </p:sp>
    </p:spTree>
    <p:extLst>
      <p:ext uri="{BB962C8B-B14F-4D97-AF65-F5344CB8AC3E}">
        <p14:creationId xmlns:p14="http://schemas.microsoft.com/office/powerpoint/2010/main" val="33687428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pic>
        <p:nvPicPr>
          <p:cNvPr id="292" name="Google Shape;292;g3c220a9aacf_0_10"/>
          <p:cNvPicPr preferRelativeResize="0"/>
          <p:nvPr/>
        </p:nvPicPr>
        <p:blipFill rotWithShape="1">
          <a:blip r:embed="rId3">
            <a:alphaModFix/>
          </a:blip>
          <a:srcRect/>
          <a:stretch/>
        </p:blipFill>
        <p:spPr>
          <a:xfrm>
            <a:off x="10280431" y="-844411"/>
            <a:ext cx="6857999" cy="6857999"/>
          </a:xfrm>
          <a:prstGeom prst="rect">
            <a:avLst/>
          </a:prstGeom>
          <a:noFill/>
          <a:ln>
            <a:noFill/>
          </a:ln>
        </p:spPr>
      </p:pic>
      <p:sp>
        <p:nvSpPr>
          <p:cNvPr id="293" name="Google Shape;293;g3c220a9aacf_0_10"/>
          <p:cNvSpPr txBox="1"/>
          <p:nvPr/>
        </p:nvSpPr>
        <p:spPr>
          <a:xfrm>
            <a:off x="341875" y="1131600"/>
            <a:ext cx="9765300" cy="824801"/>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1200"/>
              </a:spcAft>
              <a:buNone/>
            </a:pPr>
            <a:r>
              <a:rPr lang="en-GB" sz="2400" b="1" dirty="0">
                <a:solidFill>
                  <a:srgbClr val="624B49"/>
                </a:solidFill>
                <a:latin typeface="Avenir"/>
                <a:ea typeface="Avenir"/>
                <a:cs typeface="Avenir"/>
                <a:sym typeface="Avenir"/>
              </a:rPr>
              <a:t>Proactively considering access and inclusion in action!</a:t>
            </a:r>
            <a:endParaRPr sz="2400" b="1" dirty="0">
              <a:solidFill>
                <a:srgbClr val="624B49"/>
              </a:solidFill>
              <a:latin typeface="Avenir"/>
              <a:ea typeface="Avenir"/>
              <a:cs typeface="Avenir"/>
              <a:sym typeface="Avenir"/>
            </a:endParaRPr>
          </a:p>
        </p:txBody>
      </p:sp>
      <p:sp>
        <p:nvSpPr>
          <p:cNvPr id="296" name="Google Shape;296;g3c220a9aacf_0_10"/>
          <p:cNvSpPr txBox="1"/>
          <p:nvPr/>
        </p:nvSpPr>
        <p:spPr>
          <a:xfrm>
            <a:off x="341876" y="321350"/>
            <a:ext cx="87336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4000" b="1">
                <a:solidFill>
                  <a:srgbClr val="624B49"/>
                </a:solidFill>
                <a:latin typeface="Avenir"/>
                <a:ea typeface="Avenir"/>
                <a:cs typeface="Avenir"/>
                <a:sym typeface="Avenir"/>
              </a:rPr>
              <a:t>Supporting your Team</a:t>
            </a:r>
            <a:endParaRPr sz="4000" b="1">
              <a:solidFill>
                <a:srgbClr val="624B49"/>
              </a:solidFill>
              <a:latin typeface="Avenir"/>
              <a:ea typeface="Avenir"/>
              <a:cs typeface="Avenir"/>
              <a:sym typeface="Avenir"/>
            </a:endParaRPr>
          </a:p>
        </p:txBody>
      </p:sp>
      <p:sp>
        <p:nvSpPr>
          <p:cNvPr id="297" name="Google Shape;297;g3c220a9aacf_0_10"/>
          <p:cNvSpPr txBox="1"/>
          <p:nvPr/>
        </p:nvSpPr>
        <p:spPr>
          <a:xfrm>
            <a:off x="341875" y="1751975"/>
            <a:ext cx="10324500" cy="3712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a:solidFill>
                  <a:srgbClr val="CB0078"/>
                </a:solidFill>
                <a:latin typeface="Avenir"/>
                <a:ea typeface="Avenir"/>
                <a:cs typeface="Avenir"/>
                <a:sym typeface="Avenir"/>
              </a:rPr>
              <a:t>CASE STUDY - Wroughton Library, Swindon</a:t>
            </a:r>
            <a:endParaRPr sz="2400">
              <a:solidFill>
                <a:srgbClr val="624B49"/>
              </a:solidFill>
              <a:latin typeface="Avenir"/>
              <a:ea typeface="Avenir"/>
              <a:cs typeface="Avenir"/>
              <a:sym typeface="Avenir"/>
            </a:endParaRPr>
          </a:p>
          <a:p>
            <a:pPr marL="457200" lvl="0" indent="-387350" algn="l" rtl="0">
              <a:spcBef>
                <a:spcPts val="500"/>
              </a:spcBef>
              <a:spcAft>
                <a:spcPts val="0"/>
              </a:spcAft>
              <a:buClr>
                <a:srgbClr val="624B49"/>
              </a:buClr>
              <a:buSzPts val="2500"/>
              <a:buFont typeface="Avenir"/>
              <a:buChar char="●"/>
            </a:pPr>
            <a:r>
              <a:rPr lang="en-GB" sz="2400">
                <a:solidFill>
                  <a:srgbClr val="624B49"/>
                </a:solidFill>
                <a:latin typeface="Avenir"/>
                <a:ea typeface="Avenir"/>
                <a:cs typeface="Avenir"/>
                <a:sym typeface="Avenir"/>
              </a:rPr>
              <a:t>Took advice from the Roxi Foundation, a local neurodivergent charity, when planning changes to space.</a:t>
            </a:r>
            <a:endParaRPr sz="240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a:solidFill>
                  <a:srgbClr val="624B49"/>
                </a:solidFill>
                <a:latin typeface="Avenir"/>
                <a:ea typeface="Avenir"/>
                <a:cs typeface="Avenir"/>
                <a:sym typeface="Avenir"/>
              </a:rPr>
              <a:t>Based on their guidance:</a:t>
            </a:r>
            <a:endParaRPr sz="2400">
              <a:solidFill>
                <a:srgbClr val="624B49"/>
              </a:solidFill>
              <a:latin typeface="Avenir"/>
              <a:ea typeface="Avenir"/>
              <a:cs typeface="Avenir"/>
              <a:sym typeface="Avenir"/>
            </a:endParaRPr>
          </a:p>
          <a:p>
            <a:pPr marL="914400" lvl="1" indent="-387350" algn="l" rtl="0">
              <a:spcBef>
                <a:spcPts val="0"/>
              </a:spcBef>
              <a:spcAft>
                <a:spcPts val="0"/>
              </a:spcAft>
              <a:buClr>
                <a:srgbClr val="624B49"/>
              </a:buClr>
              <a:buSzPts val="2500"/>
              <a:buFont typeface="Avenir"/>
              <a:buChar char="○"/>
            </a:pPr>
            <a:r>
              <a:rPr lang="en-GB" sz="2400">
                <a:solidFill>
                  <a:srgbClr val="624B49"/>
                </a:solidFill>
                <a:latin typeface="Avenir"/>
                <a:ea typeface="Avenir"/>
                <a:cs typeface="Avenir"/>
                <a:sym typeface="Avenir"/>
              </a:rPr>
              <a:t>Introduced coloured tissue window display to reduce glare.</a:t>
            </a:r>
            <a:endParaRPr sz="2400">
              <a:solidFill>
                <a:srgbClr val="624B49"/>
              </a:solidFill>
              <a:latin typeface="Avenir"/>
              <a:ea typeface="Avenir"/>
              <a:cs typeface="Avenir"/>
              <a:sym typeface="Avenir"/>
            </a:endParaRPr>
          </a:p>
          <a:p>
            <a:pPr marL="914400" lvl="1" indent="-387350" algn="l" rtl="0">
              <a:spcBef>
                <a:spcPts val="0"/>
              </a:spcBef>
              <a:spcAft>
                <a:spcPts val="0"/>
              </a:spcAft>
              <a:buClr>
                <a:srgbClr val="624B49"/>
              </a:buClr>
              <a:buSzPts val="2500"/>
              <a:buFont typeface="Avenir"/>
              <a:buChar char="○"/>
            </a:pPr>
            <a:r>
              <a:rPr lang="en-GB" sz="2400">
                <a:solidFill>
                  <a:srgbClr val="624B49"/>
                </a:solidFill>
                <a:latin typeface="Avenir"/>
                <a:ea typeface="Avenir"/>
                <a:cs typeface="Avenir"/>
                <a:sym typeface="Avenir"/>
              </a:rPr>
              <a:t>A “safe space” teepee.</a:t>
            </a:r>
            <a:endParaRPr sz="2400">
              <a:solidFill>
                <a:srgbClr val="624B49"/>
              </a:solidFill>
              <a:latin typeface="Avenir"/>
              <a:ea typeface="Avenir"/>
              <a:cs typeface="Avenir"/>
              <a:sym typeface="Avenir"/>
            </a:endParaRPr>
          </a:p>
          <a:p>
            <a:pPr marL="914400" lvl="1" indent="-387350" algn="l" rtl="0">
              <a:spcBef>
                <a:spcPts val="0"/>
              </a:spcBef>
              <a:spcAft>
                <a:spcPts val="0"/>
              </a:spcAft>
              <a:buClr>
                <a:srgbClr val="624B49"/>
              </a:buClr>
              <a:buSzPts val="2500"/>
              <a:buFont typeface="Avenir"/>
              <a:buChar char="○"/>
            </a:pPr>
            <a:r>
              <a:rPr lang="en-GB" sz="2400">
                <a:solidFill>
                  <a:srgbClr val="624B49"/>
                </a:solidFill>
                <a:latin typeface="Avenir"/>
                <a:ea typeface="Avenir"/>
                <a:cs typeface="Avenir"/>
                <a:sym typeface="Avenir"/>
              </a:rPr>
              <a:t>Sensory fish tube, birdsong music, a puppet theatre, and toy oven for imaginative play.</a:t>
            </a:r>
            <a:endParaRPr sz="240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a:solidFill>
                  <a:srgbClr val="624B49"/>
                </a:solidFill>
                <a:latin typeface="Avenir"/>
                <a:ea typeface="Avenir"/>
                <a:cs typeface="Avenir"/>
                <a:sym typeface="Avenir"/>
              </a:rPr>
              <a:t>Now have several volunteers who are neurodivergent.</a:t>
            </a:r>
            <a:endParaRPr sz="2400">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a:extLst>
            <a:ext uri="{FF2B5EF4-FFF2-40B4-BE49-F238E27FC236}">
              <a16:creationId xmlns:a16="http://schemas.microsoft.com/office/drawing/2014/main" id="{39EF46F2-0CFF-D637-F4FB-9B1AAAF66464}"/>
            </a:ext>
          </a:extLst>
        </p:cNvPr>
        <p:cNvGrpSpPr/>
        <p:nvPr/>
      </p:nvGrpSpPr>
      <p:grpSpPr>
        <a:xfrm>
          <a:off x="0" y="0"/>
          <a:ext cx="0" cy="0"/>
          <a:chOff x="0" y="0"/>
          <a:chExt cx="0" cy="0"/>
        </a:xfrm>
      </p:grpSpPr>
      <p:pic>
        <p:nvPicPr>
          <p:cNvPr id="304" name="Google Shape;304;g3be18a71166_0_0">
            <a:extLst>
              <a:ext uri="{FF2B5EF4-FFF2-40B4-BE49-F238E27FC236}">
                <a16:creationId xmlns:a16="http://schemas.microsoft.com/office/drawing/2014/main" id="{5DB973B3-B528-6162-973F-A0ACD8B90FA0}"/>
              </a:ext>
            </a:extLst>
          </p:cNvPr>
          <p:cNvPicPr preferRelativeResize="0"/>
          <p:nvPr/>
        </p:nvPicPr>
        <p:blipFill rotWithShape="1">
          <a:blip r:embed="rId3">
            <a:alphaModFix/>
          </a:blip>
          <a:srcRect/>
          <a:stretch/>
        </p:blipFill>
        <p:spPr>
          <a:xfrm>
            <a:off x="10280431" y="-844411"/>
            <a:ext cx="6857999" cy="6857999"/>
          </a:xfrm>
          <a:prstGeom prst="rect">
            <a:avLst/>
          </a:prstGeom>
          <a:noFill/>
          <a:ln>
            <a:noFill/>
          </a:ln>
        </p:spPr>
      </p:pic>
      <p:sp>
        <p:nvSpPr>
          <p:cNvPr id="305" name="Google Shape;305;g3be18a71166_0_0">
            <a:extLst>
              <a:ext uri="{FF2B5EF4-FFF2-40B4-BE49-F238E27FC236}">
                <a16:creationId xmlns:a16="http://schemas.microsoft.com/office/drawing/2014/main" id="{CA98B192-AC31-7B27-3140-EA0FF20D57C2}"/>
              </a:ext>
            </a:extLst>
          </p:cNvPr>
          <p:cNvSpPr txBox="1"/>
          <p:nvPr/>
        </p:nvSpPr>
        <p:spPr>
          <a:xfrm>
            <a:off x="341875" y="1291400"/>
            <a:ext cx="10468800" cy="4613530"/>
          </a:xfrm>
          <a:prstGeom prst="rect">
            <a:avLst/>
          </a:prstGeom>
          <a:noFill/>
          <a:ln>
            <a:noFill/>
          </a:ln>
        </p:spPr>
        <p:txBody>
          <a:bodyPr spcFirstLastPara="1" wrap="square" lIns="91425" tIns="45700" rIns="91425" bIns="45700" anchor="t" anchorCtr="0">
            <a:spAutoFit/>
          </a:bodyPr>
          <a:lstStyle/>
          <a:p>
            <a:pPr marL="0" lvl="0" indent="0" algn="l" rtl="0">
              <a:lnSpc>
                <a:spcPct val="100000"/>
              </a:lnSpc>
              <a:spcBef>
                <a:spcPts val="0"/>
              </a:spcBef>
              <a:spcAft>
                <a:spcPts val="0"/>
              </a:spcAft>
              <a:buNone/>
            </a:pPr>
            <a:r>
              <a:rPr lang="en-GB" sz="2400" b="1" dirty="0">
                <a:solidFill>
                  <a:srgbClr val="624B49"/>
                </a:solidFill>
                <a:latin typeface="Avenir"/>
                <a:ea typeface="Avenir"/>
                <a:cs typeface="Avenir"/>
                <a:sym typeface="Avenir"/>
              </a:rPr>
              <a:t>You might need to supporting volunteers in the moment. Volunteers may:</a:t>
            </a:r>
            <a:endParaRPr sz="2400" b="1" dirty="0">
              <a:solidFill>
                <a:srgbClr val="624B49"/>
              </a:solidFill>
              <a:latin typeface="Avenir"/>
              <a:ea typeface="Avenir"/>
              <a:cs typeface="Avenir"/>
              <a:sym typeface="Avenir"/>
            </a:endParaRPr>
          </a:p>
          <a:p>
            <a:pPr marL="457200" lvl="0" indent="-387350" algn="l" rtl="0">
              <a:lnSpc>
                <a:spcPct val="115000"/>
              </a:lnSpc>
              <a:spcBef>
                <a:spcPts val="140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Saying the wrong thing.</a:t>
            </a:r>
            <a:endParaRPr sz="2400" dirty="0">
              <a:solidFill>
                <a:srgbClr val="624B49"/>
              </a:solidFill>
              <a:latin typeface="Avenir"/>
              <a:ea typeface="Avenir"/>
              <a:cs typeface="Avenir"/>
              <a:sym typeface="Avenir"/>
            </a:endParaRPr>
          </a:p>
          <a:p>
            <a:pPr marL="457200" lvl="0" indent="-387350" algn="l" rtl="0">
              <a:lnSpc>
                <a:spcPct val="115000"/>
              </a:lnSpc>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Offend someone.</a:t>
            </a:r>
            <a:endParaRPr sz="2400" dirty="0">
              <a:solidFill>
                <a:srgbClr val="624B49"/>
              </a:solidFill>
              <a:latin typeface="Avenir"/>
              <a:ea typeface="Avenir"/>
              <a:cs typeface="Avenir"/>
              <a:sym typeface="Avenir"/>
            </a:endParaRPr>
          </a:p>
          <a:p>
            <a:pPr marL="457200" lvl="0" indent="-387350" algn="l" rtl="0">
              <a:lnSpc>
                <a:spcPct val="115000"/>
              </a:lnSpc>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Not know what to do</a:t>
            </a:r>
            <a:br>
              <a:rPr lang="en-GB" sz="2400" dirty="0">
                <a:solidFill>
                  <a:srgbClr val="624B49"/>
                </a:solidFill>
                <a:latin typeface="Avenir"/>
                <a:ea typeface="Avenir"/>
                <a:cs typeface="Avenir"/>
                <a:sym typeface="Avenir"/>
              </a:rPr>
            </a:br>
            <a:endParaRPr sz="2400" dirty="0">
              <a:solidFill>
                <a:srgbClr val="624B49"/>
              </a:solidFill>
              <a:latin typeface="Avenir"/>
              <a:ea typeface="Avenir"/>
              <a:cs typeface="Avenir"/>
              <a:sym typeface="Avenir"/>
            </a:endParaRPr>
          </a:p>
          <a:p>
            <a:pPr marL="0" lvl="0" indent="0" algn="l" rtl="0">
              <a:spcBef>
                <a:spcPts val="400"/>
              </a:spcBef>
              <a:spcAft>
                <a:spcPts val="0"/>
              </a:spcAft>
              <a:buNone/>
            </a:pPr>
            <a:r>
              <a:rPr lang="en-GB" sz="2400" b="1" dirty="0">
                <a:solidFill>
                  <a:srgbClr val="624B49"/>
                </a:solidFill>
                <a:latin typeface="Avenir"/>
                <a:ea typeface="Avenir"/>
                <a:cs typeface="Avenir"/>
                <a:sym typeface="Avenir"/>
              </a:rPr>
              <a:t>As a Leader of your Warm Welcome Space, you can:</a:t>
            </a:r>
            <a:endParaRPr sz="2400" dirty="0">
              <a:solidFill>
                <a:srgbClr val="624B49"/>
              </a:solidFill>
              <a:latin typeface="Avenir"/>
              <a:ea typeface="Avenir"/>
              <a:cs typeface="Avenir"/>
              <a:sym typeface="Avenir"/>
            </a:endParaRPr>
          </a:p>
          <a:p>
            <a:pPr marL="457200" lvl="0" indent="-387350" algn="l" rtl="0">
              <a:lnSpc>
                <a:spcPct val="115000"/>
              </a:lnSpc>
              <a:spcBef>
                <a:spcPts val="120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Coach them into more inclusive thinking, and anti-oppressive, anti-discriminatory practice</a:t>
            </a:r>
            <a:endParaRPr sz="2400" dirty="0">
              <a:solidFill>
                <a:srgbClr val="624B49"/>
              </a:solidFill>
              <a:latin typeface="Avenir"/>
              <a:ea typeface="Avenir"/>
              <a:cs typeface="Avenir"/>
              <a:sym typeface="Avenir"/>
            </a:endParaRPr>
          </a:p>
          <a:p>
            <a:pPr marL="457200" lvl="0" indent="-387350" algn="l" rtl="0">
              <a:lnSpc>
                <a:spcPct val="115000"/>
              </a:lnSpc>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Help resolve issues that happen in the moment by modelling calm, respectful and inclusive behaviour and step in where needed</a:t>
            </a:r>
            <a:endParaRPr sz="2400" dirty="0">
              <a:solidFill>
                <a:srgbClr val="624B49"/>
              </a:solidFill>
              <a:latin typeface="Avenir"/>
              <a:ea typeface="Avenir"/>
              <a:cs typeface="Avenir"/>
              <a:sym typeface="Avenir"/>
            </a:endParaRPr>
          </a:p>
        </p:txBody>
      </p:sp>
      <p:sp>
        <p:nvSpPr>
          <p:cNvPr id="308" name="Google Shape;308;g3be18a71166_0_0">
            <a:extLst>
              <a:ext uri="{FF2B5EF4-FFF2-40B4-BE49-F238E27FC236}">
                <a16:creationId xmlns:a16="http://schemas.microsoft.com/office/drawing/2014/main" id="{86CDB4E4-9356-EC1A-7675-564FECADBA5A}"/>
              </a:ext>
            </a:extLst>
          </p:cNvPr>
          <p:cNvSpPr txBox="1"/>
          <p:nvPr/>
        </p:nvSpPr>
        <p:spPr>
          <a:xfrm>
            <a:off x="341876" y="321350"/>
            <a:ext cx="87336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4000" b="1">
                <a:solidFill>
                  <a:srgbClr val="624B49"/>
                </a:solidFill>
                <a:latin typeface="Avenir"/>
                <a:ea typeface="Avenir"/>
                <a:cs typeface="Avenir"/>
                <a:sym typeface="Avenir"/>
              </a:rPr>
              <a:t>Supporting your Team</a:t>
            </a:r>
            <a:endParaRPr sz="4000" b="1">
              <a:solidFill>
                <a:srgbClr val="624B49"/>
              </a:solidFill>
              <a:latin typeface="Avenir"/>
              <a:ea typeface="Avenir"/>
              <a:cs typeface="Avenir"/>
              <a:sym typeface="Avenir"/>
            </a:endParaRPr>
          </a:p>
        </p:txBody>
      </p:sp>
    </p:spTree>
    <p:extLst>
      <p:ext uri="{BB962C8B-B14F-4D97-AF65-F5344CB8AC3E}">
        <p14:creationId xmlns:p14="http://schemas.microsoft.com/office/powerpoint/2010/main" val="22070916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EB5D1B"/>
        </a:solidFill>
        <a:effectLst/>
      </p:bgPr>
    </p:bg>
    <p:spTree>
      <p:nvGrpSpPr>
        <p:cNvPr id="1" name="Shape 312"/>
        <p:cNvGrpSpPr/>
        <p:nvPr/>
      </p:nvGrpSpPr>
      <p:grpSpPr>
        <a:xfrm>
          <a:off x="0" y="0"/>
          <a:ext cx="0" cy="0"/>
          <a:chOff x="0" y="0"/>
          <a:chExt cx="0" cy="0"/>
        </a:xfrm>
      </p:grpSpPr>
      <p:pic>
        <p:nvPicPr>
          <p:cNvPr id="313" name="Google Shape;313;g3bb863262c8_6_23"/>
          <p:cNvPicPr preferRelativeResize="0"/>
          <p:nvPr/>
        </p:nvPicPr>
        <p:blipFill rotWithShape="1">
          <a:blip r:embed="rId3">
            <a:alphaModFix/>
          </a:blip>
          <a:srcRect/>
          <a:stretch/>
        </p:blipFill>
        <p:spPr>
          <a:xfrm>
            <a:off x="3200400" y="173037"/>
            <a:ext cx="5791200" cy="5791200"/>
          </a:xfrm>
          <a:prstGeom prst="rect">
            <a:avLst/>
          </a:prstGeom>
          <a:noFill/>
          <a:ln>
            <a:noFill/>
          </a:ln>
        </p:spPr>
      </p:pic>
      <p:sp>
        <p:nvSpPr>
          <p:cNvPr id="314" name="Google Shape;314;g3bb863262c8_6_23"/>
          <p:cNvSpPr txBox="1"/>
          <p:nvPr/>
        </p:nvSpPr>
        <p:spPr>
          <a:xfrm>
            <a:off x="4593600" y="2465325"/>
            <a:ext cx="4017000" cy="218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4000" b="1" dirty="0">
                <a:solidFill>
                  <a:srgbClr val="EB5D1B"/>
                </a:solidFill>
                <a:latin typeface="Avenir"/>
                <a:ea typeface="Avenir"/>
                <a:cs typeface="Avenir"/>
                <a:sym typeface="Avenir"/>
              </a:rPr>
              <a:t>Barriers for service users</a:t>
            </a:r>
            <a:endParaRPr sz="4000" b="1" dirty="0">
              <a:solidFill>
                <a:srgbClr val="EB5D1B"/>
              </a:solidFill>
              <a:latin typeface="Avenir"/>
              <a:ea typeface="Avenir"/>
              <a:cs typeface="Avenir"/>
              <a:sym typeface="Avenir"/>
            </a:endParaRPr>
          </a:p>
          <a:p>
            <a:pPr marL="0" lvl="0" indent="0" algn="ctr" rtl="0">
              <a:spcBef>
                <a:spcPts val="0"/>
              </a:spcBef>
              <a:spcAft>
                <a:spcPts val="0"/>
              </a:spcAft>
              <a:buClr>
                <a:schemeClr val="dk1"/>
              </a:buClr>
              <a:buSzPts val="1100"/>
              <a:buFont typeface="Arial"/>
              <a:buNone/>
            </a:pPr>
            <a:endParaRPr sz="2000" b="1" dirty="0">
              <a:solidFill>
                <a:srgbClr val="EB5D1B"/>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endParaRPr sz="3600" b="1" dirty="0">
              <a:solidFill>
                <a:srgbClr val="EB5D1B"/>
              </a:solidFill>
              <a:latin typeface="Avenir"/>
              <a:ea typeface="Avenir"/>
              <a:cs typeface="Avenir"/>
              <a:sym typeface="Avenir"/>
            </a:endParaRPr>
          </a:p>
        </p:txBody>
      </p:sp>
      <p:sp>
        <p:nvSpPr>
          <p:cNvPr id="315" name="Google Shape;315;g3bb863262c8_6_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solidFill>
                  <a:schemeClr val="lt1"/>
                </a:solidFill>
              </a:rPr>
              <a:t>23</a:t>
            </a:fld>
            <a:endParaRPr>
              <a:solidFill>
                <a:schemeClr val="lt1"/>
              </a:solidFill>
            </a:endParaRPr>
          </a:p>
        </p:txBody>
      </p:sp>
      <p:pic>
        <p:nvPicPr>
          <p:cNvPr id="316" name="Google Shape;316;g3bb863262c8_6_23"/>
          <p:cNvPicPr preferRelativeResize="0"/>
          <p:nvPr/>
        </p:nvPicPr>
        <p:blipFill rotWithShape="1">
          <a:blip r:embed="rId4">
            <a:alphaModFix/>
          </a:blip>
          <a:srcRect/>
          <a:stretch/>
        </p:blipFill>
        <p:spPr>
          <a:xfrm>
            <a:off x="10974895" y="6288087"/>
            <a:ext cx="501650" cy="501650"/>
          </a:xfrm>
          <a:prstGeom prst="rect">
            <a:avLst/>
          </a:prstGeom>
          <a:noFill/>
          <a:ln>
            <a:noFill/>
          </a:ln>
        </p:spPr>
      </p:pic>
      <p:sp>
        <p:nvSpPr>
          <p:cNvPr id="2" name="Rectangle 1">
            <a:extLst>
              <a:ext uri="{FF2B5EF4-FFF2-40B4-BE49-F238E27FC236}">
                <a16:creationId xmlns:a16="http://schemas.microsoft.com/office/drawing/2014/main" id="{ACF8C614-D3D0-B8CE-CDEE-F0522E611195}"/>
              </a:ext>
            </a:extLst>
          </p:cNvPr>
          <p:cNvSpPr/>
          <p:nvPr/>
        </p:nvSpPr>
        <p:spPr>
          <a:xfrm>
            <a:off x="1" y="6100763"/>
            <a:ext cx="12192000" cy="757238"/>
          </a:xfrm>
          <a:prstGeom prst="rect">
            <a:avLst/>
          </a:prstGeom>
          <a:solidFill>
            <a:srgbClr val="EC5C1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17" name="Google Shape;317;g3bb863262c8_6_23"/>
          <p:cNvPicPr preferRelativeResize="0"/>
          <p:nvPr/>
        </p:nvPicPr>
        <p:blipFill rotWithShape="1">
          <a:blip r:embed="rId5">
            <a:alphaModFix/>
          </a:blip>
          <a:srcRect/>
          <a:stretch/>
        </p:blipFill>
        <p:spPr>
          <a:xfrm>
            <a:off x="385327" y="5102279"/>
            <a:ext cx="1278337" cy="1436633"/>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21">
          <a:extLst>
            <a:ext uri="{FF2B5EF4-FFF2-40B4-BE49-F238E27FC236}">
              <a16:creationId xmlns:a16="http://schemas.microsoft.com/office/drawing/2014/main" id="{5A769D54-4FCD-A1CF-90FD-9CAADA901D9C}"/>
            </a:ext>
          </a:extLst>
        </p:cNvPr>
        <p:cNvGrpSpPr/>
        <p:nvPr/>
      </p:nvGrpSpPr>
      <p:grpSpPr>
        <a:xfrm>
          <a:off x="0" y="0"/>
          <a:ext cx="0" cy="0"/>
          <a:chOff x="0" y="0"/>
          <a:chExt cx="0" cy="0"/>
        </a:xfrm>
      </p:grpSpPr>
      <p:pic>
        <p:nvPicPr>
          <p:cNvPr id="325" name="Google Shape;325;g3bb863262c8_6_0">
            <a:extLst>
              <a:ext uri="{FF2B5EF4-FFF2-40B4-BE49-F238E27FC236}">
                <a16:creationId xmlns:a16="http://schemas.microsoft.com/office/drawing/2014/main" id="{23183B7B-D66F-0E52-7B7B-F19BC89764B0}"/>
              </a:ext>
            </a:extLst>
          </p:cNvPr>
          <p:cNvPicPr preferRelativeResize="0"/>
          <p:nvPr/>
        </p:nvPicPr>
        <p:blipFill rotWithShape="1">
          <a:blip r:embed="rId3">
            <a:alphaModFix/>
          </a:blip>
          <a:srcRect/>
          <a:stretch/>
        </p:blipFill>
        <p:spPr>
          <a:xfrm>
            <a:off x="6760727" y="-5719966"/>
            <a:ext cx="6858000" cy="6858000"/>
          </a:xfrm>
          <a:prstGeom prst="rect">
            <a:avLst/>
          </a:prstGeom>
          <a:noFill/>
          <a:ln>
            <a:noFill/>
          </a:ln>
        </p:spPr>
      </p:pic>
      <p:sp>
        <p:nvSpPr>
          <p:cNvPr id="326" name="Google Shape;326;g3bb863262c8_6_0">
            <a:extLst>
              <a:ext uri="{FF2B5EF4-FFF2-40B4-BE49-F238E27FC236}">
                <a16:creationId xmlns:a16="http://schemas.microsoft.com/office/drawing/2014/main" id="{ED7ECDE5-729F-B3BC-4AA5-85486E6FCF1B}"/>
              </a:ext>
            </a:extLst>
          </p:cNvPr>
          <p:cNvSpPr txBox="1"/>
          <p:nvPr/>
        </p:nvSpPr>
        <p:spPr>
          <a:xfrm>
            <a:off x="354350" y="222500"/>
            <a:ext cx="11122200" cy="52758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4000" b="1" dirty="0">
                <a:solidFill>
                  <a:srgbClr val="624B49"/>
                </a:solidFill>
                <a:latin typeface="Avenir"/>
                <a:ea typeface="Avenir"/>
                <a:cs typeface="Avenir"/>
                <a:sym typeface="Avenir"/>
              </a:rPr>
              <a:t>Focusing on identifying barriers.</a:t>
            </a:r>
            <a:endParaRPr sz="4000" b="1" dirty="0">
              <a:solidFill>
                <a:srgbClr val="624B49"/>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endParaRPr dirty="0"/>
          </a:p>
          <a:p>
            <a:pPr marL="0" lvl="0" indent="0" algn="l" rtl="0">
              <a:lnSpc>
                <a:spcPct val="87000"/>
              </a:lnSpc>
              <a:spcBef>
                <a:spcPts val="0"/>
              </a:spcBef>
              <a:spcAft>
                <a:spcPts val="0"/>
              </a:spcAft>
              <a:buClr>
                <a:schemeClr val="dk1"/>
              </a:buClr>
              <a:buSzPts val="1100"/>
              <a:buFont typeface="Arial"/>
              <a:buNone/>
            </a:pPr>
            <a:endParaRPr sz="2500" dirty="0">
              <a:solidFill>
                <a:srgbClr val="624B49"/>
              </a:solidFill>
              <a:latin typeface="Avenir"/>
              <a:ea typeface="Avenir"/>
              <a:cs typeface="Avenir"/>
              <a:sym typeface="Avenir"/>
            </a:endParaRPr>
          </a:p>
          <a:p>
            <a:pPr marL="0" lvl="0" indent="0" algn="l" rtl="0">
              <a:lnSpc>
                <a:spcPct val="87000"/>
              </a:lnSpc>
              <a:spcBef>
                <a:spcPts val="0"/>
              </a:spcBef>
              <a:spcAft>
                <a:spcPts val="0"/>
              </a:spcAft>
              <a:buClr>
                <a:schemeClr val="dk1"/>
              </a:buClr>
              <a:buSzPts val="1100"/>
              <a:buFont typeface="Arial"/>
              <a:buNone/>
            </a:pPr>
            <a:r>
              <a:rPr lang="en-GB" sz="2400" dirty="0">
                <a:solidFill>
                  <a:srgbClr val="624B49"/>
                </a:solidFill>
                <a:latin typeface="Avenir"/>
                <a:ea typeface="Avenir"/>
                <a:cs typeface="Avenir"/>
                <a:sym typeface="Avenir"/>
              </a:rPr>
              <a:t>We’ve created an accessibility audit in the toolkit which can help you start to think about what next steps in reducing barriers for communities to access your communities are.</a:t>
            </a:r>
            <a:endParaRPr sz="2400" dirty="0">
              <a:solidFill>
                <a:srgbClr val="624B49"/>
              </a:solidFill>
              <a:latin typeface="Avenir"/>
              <a:ea typeface="Avenir"/>
              <a:cs typeface="Avenir"/>
              <a:sym typeface="Avenir"/>
            </a:endParaRPr>
          </a:p>
          <a:p>
            <a:pPr marL="0" lvl="0" indent="0" algn="l" rtl="0">
              <a:lnSpc>
                <a:spcPct val="87000"/>
              </a:lnSpc>
              <a:spcBef>
                <a:spcPts val="0"/>
              </a:spcBef>
              <a:spcAft>
                <a:spcPts val="0"/>
              </a:spcAft>
              <a:buClr>
                <a:schemeClr val="dk1"/>
              </a:buClr>
              <a:buSzPts val="1100"/>
              <a:buFont typeface="Arial"/>
              <a:buNone/>
            </a:pPr>
            <a:endParaRPr sz="2400" dirty="0">
              <a:solidFill>
                <a:srgbClr val="624B49"/>
              </a:solidFill>
              <a:latin typeface="Avenir"/>
              <a:ea typeface="Avenir"/>
              <a:cs typeface="Avenir"/>
              <a:sym typeface="Avenir"/>
            </a:endParaRPr>
          </a:p>
          <a:p>
            <a:pPr marL="0" lvl="0" indent="0" algn="l" rtl="0">
              <a:lnSpc>
                <a:spcPct val="87000"/>
              </a:lnSpc>
              <a:spcBef>
                <a:spcPts val="0"/>
              </a:spcBef>
              <a:spcAft>
                <a:spcPts val="0"/>
              </a:spcAft>
              <a:buClr>
                <a:schemeClr val="dk1"/>
              </a:buClr>
              <a:buSzPts val="1100"/>
              <a:buFont typeface="Arial"/>
              <a:buNone/>
            </a:pPr>
            <a:r>
              <a:rPr lang="en-GB" sz="2400" b="1" dirty="0">
                <a:solidFill>
                  <a:srgbClr val="624B49"/>
                </a:solidFill>
                <a:latin typeface="Avenir"/>
                <a:ea typeface="Avenir"/>
                <a:cs typeface="Avenir"/>
                <a:sym typeface="Avenir"/>
              </a:rPr>
              <a:t>Key barriers:</a:t>
            </a:r>
            <a:endParaRPr sz="2400" b="1" dirty="0">
              <a:solidFill>
                <a:srgbClr val="624B49"/>
              </a:solidFill>
              <a:latin typeface="Avenir"/>
              <a:ea typeface="Avenir"/>
              <a:cs typeface="Avenir"/>
              <a:sym typeface="Avenir"/>
            </a:endParaRPr>
          </a:p>
          <a:p>
            <a:pPr marL="457200" lvl="0" indent="-387350" algn="l" rtl="0">
              <a:lnSpc>
                <a:spcPct val="87000"/>
              </a:lnSpc>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Awareness is really important- do people from the wider community know about your organisation? How do you communicate what happens in your Warm Space?</a:t>
            </a:r>
            <a:endParaRPr sz="2400" dirty="0">
              <a:solidFill>
                <a:srgbClr val="624B49"/>
              </a:solidFill>
              <a:latin typeface="Avenir"/>
              <a:ea typeface="Avenir"/>
              <a:cs typeface="Avenir"/>
              <a:sym typeface="Avenir"/>
            </a:endParaRPr>
          </a:p>
          <a:p>
            <a:pPr marL="457200" lvl="0" indent="-387350" algn="l" rtl="0">
              <a:lnSpc>
                <a:spcPct val="87000"/>
              </a:lnSpc>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Mental health- people can be very nervous about attending for the first time- what can you do for first time users to help them feel more confident about coming?</a:t>
            </a:r>
            <a:endParaRPr sz="2400" dirty="0">
              <a:solidFill>
                <a:srgbClr val="624B49"/>
              </a:solidFill>
              <a:latin typeface="Avenir"/>
              <a:ea typeface="Avenir"/>
              <a:cs typeface="Avenir"/>
              <a:sym typeface="Avenir"/>
            </a:endParaRPr>
          </a:p>
          <a:p>
            <a:pPr marL="457200" lvl="0" indent="-387350" algn="l" rtl="0">
              <a:lnSpc>
                <a:spcPct val="87000"/>
              </a:lnSpc>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Physical Barriers- what steps can you take to work on access?</a:t>
            </a:r>
            <a:endParaRPr sz="2400" dirty="0">
              <a:solidFill>
                <a:srgbClr val="624B49"/>
              </a:solidFill>
              <a:latin typeface="Avenir"/>
              <a:ea typeface="Avenir"/>
              <a:cs typeface="Avenir"/>
              <a:sym typeface="Avenir"/>
            </a:endParaRPr>
          </a:p>
        </p:txBody>
      </p:sp>
    </p:spTree>
    <p:extLst>
      <p:ext uri="{BB962C8B-B14F-4D97-AF65-F5344CB8AC3E}">
        <p14:creationId xmlns:p14="http://schemas.microsoft.com/office/powerpoint/2010/main" val="1250292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2"/>
        <p:cNvGrpSpPr/>
        <p:nvPr/>
      </p:nvGrpSpPr>
      <p:grpSpPr>
        <a:xfrm>
          <a:off x="0" y="0"/>
          <a:ext cx="0" cy="0"/>
          <a:chOff x="0" y="0"/>
          <a:chExt cx="0" cy="0"/>
        </a:xfrm>
      </p:grpSpPr>
      <p:pic>
        <p:nvPicPr>
          <p:cNvPr id="333" name="Google Shape;333;g3bb863262c8_6_10"/>
          <p:cNvPicPr preferRelativeResize="0"/>
          <p:nvPr/>
        </p:nvPicPr>
        <p:blipFill rotWithShape="1">
          <a:blip r:embed="rId3">
            <a:alphaModFix/>
          </a:blip>
          <a:srcRect/>
          <a:stretch/>
        </p:blipFill>
        <p:spPr>
          <a:xfrm rot="-922355">
            <a:off x="-2895855" y="-8603788"/>
            <a:ext cx="11708109" cy="11708128"/>
          </a:xfrm>
          <a:prstGeom prst="rect">
            <a:avLst/>
          </a:prstGeom>
          <a:noFill/>
          <a:ln>
            <a:noFill/>
          </a:ln>
        </p:spPr>
      </p:pic>
      <p:sp>
        <p:nvSpPr>
          <p:cNvPr id="337" name="Google Shape;337;g3bb863262c8_6_10"/>
          <p:cNvSpPr txBox="1"/>
          <p:nvPr/>
        </p:nvSpPr>
        <p:spPr>
          <a:xfrm>
            <a:off x="236300" y="148575"/>
            <a:ext cx="59709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a:solidFill>
                  <a:srgbClr val="624B49"/>
                </a:solidFill>
                <a:latin typeface="Avenir"/>
                <a:ea typeface="Avenir"/>
                <a:cs typeface="Avenir"/>
                <a:sym typeface="Avenir"/>
              </a:rPr>
              <a:t>Quick steps for inclusion and accessibility</a:t>
            </a:r>
            <a:endParaRPr sz="4000" b="1">
              <a:solidFill>
                <a:srgbClr val="624B49"/>
              </a:solidFill>
              <a:latin typeface="Avenir"/>
              <a:ea typeface="Avenir"/>
              <a:cs typeface="Avenir"/>
              <a:sym typeface="Avenir"/>
            </a:endParaRPr>
          </a:p>
        </p:txBody>
      </p:sp>
      <p:sp>
        <p:nvSpPr>
          <p:cNvPr id="339" name="Google Shape;339;g3bb863262c8_6_10"/>
          <p:cNvSpPr txBox="1"/>
          <p:nvPr/>
        </p:nvSpPr>
        <p:spPr>
          <a:xfrm>
            <a:off x="358950" y="2598225"/>
            <a:ext cx="11474100" cy="1095644"/>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GB" sz="2400" dirty="0">
                <a:solidFill>
                  <a:srgbClr val="624B49"/>
                </a:solidFill>
                <a:latin typeface="Avenir"/>
                <a:ea typeface="Avenir"/>
                <a:cs typeface="Avenir"/>
                <a:sym typeface="Avenir"/>
              </a:rPr>
              <a:t>‘Fully accessible and inclusive’ will likely never exist. Everyone’s needs are different, and might ‘bump’ up against each other.</a:t>
            </a:r>
            <a:endParaRPr sz="2400" b="0" i="0" u="none" strike="noStrike" cap="none" dirty="0">
              <a:solidFill>
                <a:schemeClr val="dk1"/>
              </a:solidFill>
              <a:latin typeface="Calibri"/>
              <a:ea typeface="Calibri"/>
              <a:cs typeface="Calibri"/>
              <a:sym typeface="Calibri"/>
            </a:endParaRPr>
          </a:p>
        </p:txBody>
      </p:sp>
      <p:sp>
        <p:nvSpPr>
          <p:cNvPr id="340" name="Google Shape;340;g3bb863262c8_6_10"/>
          <p:cNvSpPr txBox="1"/>
          <p:nvPr/>
        </p:nvSpPr>
        <p:spPr>
          <a:xfrm>
            <a:off x="358950" y="3985125"/>
            <a:ext cx="11185800" cy="923299"/>
          </a:xfrm>
          <a:prstGeom prst="rect">
            <a:avLst/>
          </a:prstGeom>
          <a:solidFill>
            <a:srgbClr val="E6F5F3"/>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400" b="1" dirty="0">
                <a:solidFill>
                  <a:srgbClr val="02635C"/>
                </a:solidFill>
                <a:latin typeface="Avenir"/>
                <a:ea typeface="Avenir"/>
                <a:cs typeface="Avenir"/>
                <a:sym typeface="Avenir"/>
              </a:rPr>
              <a:t>Voice from the Network:</a:t>
            </a:r>
            <a:r>
              <a:rPr lang="en-GB" sz="2400" b="1" dirty="0">
                <a:solidFill>
                  <a:srgbClr val="00857C"/>
                </a:solidFill>
                <a:latin typeface="Avenir"/>
                <a:ea typeface="Avenir"/>
                <a:cs typeface="Avenir"/>
                <a:sym typeface="Avenir"/>
              </a:rPr>
              <a:t> </a:t>
            </a:r>
            <a:r>
              <a:rPr lang="en-GB" sz="2400" dirty="0">
                <a:solidFill>
                  <a:srgbClr val="624B49"/>
                </a:solidFill>
                <a:latin typeface="Avenir"/>
                <a:ea typeface="Avenir"/>
                <a:cs typeface="Avenir"/>
                <a:sym typeface="Avenir"/>
              </a:rPr>
              <a:t>"Treat everyone as an individual, take the time to talk to them and get to know their story…</a:t>
            </a:r>
            <a:endParaRPr sz="2400" b="1" dirty="0">
              <a:solidFill>
                <a:srgbClr val="CB0078"/>
              </a:solidFill>
              <a:latin typeface="Avenir"/>
              <a:ea typeface="Avenir"/>
              <a:cs typeface="Avenir"/>
              <a:sym typeface="Aveni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590A4B"/>
        </a:solidFill>
        <a:effectLst/>
      </p:bgPr>
    </p:bg>
    <p:spTree>
      <p:nvGrpSpPr>
        <p:cNvPr id="1" name="Shape 344"/>
        <p:cNvGrpSpPr/>
        <p:nvPr/>
      </p:nvGrpSpPr>
      <p:grpSpPr>
        <a:xfrm>
          <a:off x="0" y="0"/>
          <a:ext cx="0" cy="0"/>
          <a:chOff x="0" y="0"/>
          <a:chExt cx="0" cy="0"/>
        </a:xfrm>
      </p:grpSpPr>
      <p:sp>
        <p:nvSpPr>
          <p:cNvPr id="2" name="Rectangle 1">
            <a:extLst>
              <a:ext uri="{FF2B5EF4-FFF2-40B4-BE49-F238E27FC236}">
                <a16:creationId xmlns:a16="http://schemas.microsoft.com/office/drawing/2014/main" id="{25B3F79B-A443-1500-E6D6-2AE87CA88915}"/>
              </a:ext>
            </a:extLst>
          </p:cNvPr>
          <p:cNvSpPr/>
          <p:nvPr/>
        </p:nvSpPr>
        <p:spPr>
          <a:xfrm>
            <a:off x="1" y="6150001"/>
            <a:ext cx="12192000" cy="708000"/>
          </a:xfrm>
          <a:prstGeom prst="rect">
            <a:avLst/>
          </a:prstGeom>
          <a:solidFill>
            <a:srgbClr val="580A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5" name="Google Shape;345;g3bb863262c8_7_0"/>
          <p:cNvPicPr preferRelativeResize="0"/>
          <p:nvPr/>
        </p:nvPicPr>
        <p:blipFill rotWithShape="1">
          <a:blip r:embed="rId3">
            <a:alphaModFix/>
          </a:blip>
          <a:srcRect/>
          <a:stretch/>
        </p:blipFill>
        <p:spPr>
          <a:xfrm>
            <a:off x="3200399" y="533399"/>
            <a:ext cx="5791199" cy="5791199"/>
          </a:xfrm>
          <a:prstGeom prst="rect">
            <a:avLst/>
          </a:prstGeom>
          <a:noFill/>
          <a:ln>
            <a:noFill/>
          </a:ln>
        </p:spPr>
      </p:pic>
      <p:sp>
        <p:nvSpPr>
          <p:cNvPr id="346" name="Google Shape;346;g3bb863262c8_7_0"/>
          <p:cNvSpPr txBox="1"/>
          <p:nvPr/>
        </p:nvSpPr>
        <p:spPr>
          <a:xfrm>
            <a:off x="3823800" y="2980275"/>
            <a:ext cx="45444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a:solidFill>
                  <a:srgbClr val="590A4B"/>
                </a:solidFill>
                <a:latin typeface="Avenir"/>
                <a:ea typeface="Avenir"/>
                <a:cs typeface="Avenir"/>
                <a:sym typeface="Avenir"/>
              </a:rPr>
              <a:t>Identifying Barriers</a:t>
            </a:r>
            <a:endParaRPr sz="1400" b="0" i="0" u="none" strike="noStrike" cap="none">
              <a:solidFill>
                <a:srgbClr val="000000"/>
              </a:solidFill>
              <a:latin typeface="Arial"/>
              <a:ea typeface="Arial"/>
              <a:cs typeface="Arial"/>
              <a:sym typeface="Arial"/>
            </a:endParaRPr>
          </a:p>
        </p:txBody>
      </p:sp>
      <p:sp>
        <p:nvSpPr>
          <p:cNvPr id="347" name="Google Shape;347;g3bb863262c8_7_0"/>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solidFill>
                  <a:schemeClr val="lt1"/>
                </a:solidFill>
              </a:rPr>
              <a:t>26</a:t>
            </a:fld>
            <a:endParaRPr>
              <a:solidFill>
                <a:schemeClr val="lt1"/>
              </a:solidFill>
            </a:endParaRPr>
          </a:p>
        </p:txBody>
      </p:sp>
      <p:pic>
        <p:nvPicPr>
          <p:cNvPr id="348" name="Google Shape;348;g3bb863262c8_7_0"/>
          <p:cNvPicPr preferRelativeResize="0"/>
          <p:nvPr/>
        </p:nvPicPr>
        <p:blipFill rotWithShape="1">
          <a:blip r:embed="rId4">
            <a:alphaModFix/>
          </a:blip>
          <a:srcRect/>
          <a:stretch/>
        </p:blipFill>
        <p:spPr>
          <a:xfrm>
            <a:off x="10974895" y="6288087"/>
            <a:ext cx="501650" cy="501650"/>
          </a:xfrm>
          <a:prstGeom prst="rect">
            <a:avLst/>
          </a:prstGeom>
          <a:noFill/>
          <a:ln>
            <a:noFill/>
          </a:ln>
        </p:spPr>
      </p:pic>
      <p:pic>
        <p:nvPicPr>
          <p:cNvPr id="349" name="Google Shape;349;g3bb863262c8_7_0"/>
          <p:cNvPicPr preferRelativeResize="0"/>
          <p:nvPr/>
        </p:nvPicPr>
        <p:blipFill rotWithShape="1">
          <a:blip r:embed="rId5">
            <a:alphaModFix/>
          </a:blip>
          <a:srcRect/>
          <a:stretch/>
        </p:blipFill>
        <p:spPr>
          <a:xfrm>
            <a:off x="385327" y="5102279"/>
            <a:ext cx="1278337" cy="1436634"/>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4"/>
        <p:cNvGrpSpPr/>
        <p:nvPr/>
      </p:nvGrpSpPr>
      <p:grpSpPr>
        <a:xfrm>
          <a:off x="0" y="0"/>
          <a:ext cx="0" cy="0"/>
          <a:chOff x="0" y="0"/>
          <a:chExt cx="0" cy="0"/>
        </a:xfrm>
      </p:grpSpPr>
      <p:pic>
        <p:nvPicPr>
          <p:cNvPr id="355" name="Google Shape;355;g3bb863262c8_11_10"/>
          <p:cNvPicPr preferRelativeResize="0"/>
          <p:nvPr/>
        </p:nvPicPr>
        <p:blipFill rotWithShape="1">
          <a:blip r:embed="rId3">
            <a:alphaModFix/>
          </a:blip>
          <a:srcRect/>
          <a:stretch/>
        </p:blipFill>
        <p:spPr>
          <a:xfrm rot="-922353">
            <a:off x="-2042383" y="-6807337"/>
            <a:ext cx="9333782" cy="9333782"/>
          </a:xfrm>
          <a:prstGeom prst="rect">
            <a:avLst/>
          </a:prstGeom>
          <a:noFill/>
          <a:ln>
            <a:noFill/>
          </a:ln>
        </p:spPr>
      </p:pic>
      <p:pic>
        <p:nvPicPr>
          <p:cNvPr id="358" name="Google Shape;358;g3bb863262c8_11_10" descr="A group of people sitting in a circle&#10;&#10;Description automatically generated"/>
          <p:cNvPicPr preferRelativeResize="0"/>
          <p:nvPr/>
        </p:nvPicPr>
        <p:blipFill rotWithShape="1">
          <a:blip r:embed="rId4">
            <a:alphaModFix/>
          </a:blip>
          <a:srcRect l="11070" r="21376"/>
          <a:stretch/>
        </p:blipFill>
        <p:spPr>
          <a:xfrm>
            <a:off x="6608425" y="669159"/>
            <a:ext cx="4651549" cy="4592333"/>
          </a:xfrm>
          <a:custGeom>
            <a:avLst/>
            <a:gdLst/>
            <a:ahLst/>
            <a:cxnLst/>
            <a:rect l="l" t="t" r="r" b="b"/>
            <a:pathLst>
              <a:path w="3095873" h="3056461" extrusionOk="0">
                <a:moveTo>
                  <a:pt x="1186964" y="216"/>
                </a:moveTo>
                <a:cubicBezTo>
                  <a:pt x="1219637" y="-893"/>
                  <a:pt x="1252718" y="2258"/>
                  <a:pt x="1285398" y="9912"/>
                </a:cubicBezTo>
                <a:lnTo>
                  <a:pt x="2457584" y="284533"/>
                </a:lnTo>
                <a:cubicBezTo>
                  <a:pt x="2588252" y="315205"/>
                  <a:pt x="2692732" y="413233"/>
                  <a:pt x="2731549" y="541714"/>
                </a:cubicBezTo>
                <a:lnTo>
                  <a:pt x="3079815" y="1694163"/>
                </a:lnTo>
                <a:cubicBezTo>
                  <a:pt x="3118632" y="1822699"/>
                  <a:pt x="3085938" y="1962169"/>
                  <a:pt x="2994088" y="2060033"/>
                </a:cubicBezTo>
                <a:lnTo>
                  <a:pt x="2170169" y="2937861"/>
                </a:lnTo>
                <a:cubicBezTo>
                  <a:pt x="2078318" y="3035725"/>
                  <a:pt x="1941199" y="3077166"/>
                  <a:pt x="1810476" y="3046550"/>
                </a:cubicBezTo>
                <a:lnTo>
                  <a:pt x="638291" y="2771928"/>
                </a:lnTo>
                <a:cubicBezTo>
                  <a:pt x="507623" y="2741257"/>
                  <a:pt x="403143" y="2643229"/>
                  <a:pt x="364325" y="2514747"/>
                </a:cubicBezTo>
                <a:lnTo>
                  <a:pt x="16059" y="1362299"/>
                </a:lnTo>
                <a:cubicBezTo>
                  <a:pt x="-22758" y="1233763"/>
                  <a:pt x="9936" y="1094293"/>
                  <a:pt x="101787" y="996428"/>
                </a:cubicBezTo>
                <a:lnTo>
                  <a:pt x="925651" y="118601"/>
                </a:lnTo>
                <a:lnTo>
                  <a:pt x="925706" y="118601"/>
                </a:lnTo>
                <a:cubicBezTo>
                  <a:pt x="994594" y="45203"/>
                  <a:pt x="1088946" y="3542"/>
                  <a:pt x="1186964" y="216"/>
                </a:cubicBezTo>
                <a:close/>
              </a:path>
            </a:pathLst>
          </a:custGeom>
          <a:solidFill>
            <a:srgbClr val="971673">
              <a:alpha val="0"/>
            </a:srgbClr>
          </a:solidFill>
          <a:ln>
            <a:noFill/>
          </a:ln>
        </p:spPr>
      </p:pic>
      <p:pic>
        <p:nvPicPr>
          <p:cNvPr id="359" name="Google Shape;359;g3bb863262c8_11_10" title="WW_Info_Icon_DeepPurple_RGB.png"/>
          <p:cNvPicPr preferRelativeResize="0"/>
          <p:nvPr/>
        </p:nvPicPr>
        <p:blipFill rotWithShape="1">
          <a:blip r:embed="rId5">
            <a:alphaModFix/>
          </a:blip>
          <a:srcRect l="612" r="622"/>
          <a:stretch/>
        </p:blipFill>
        <p:spPr>
          <a:xfrm>
            <a:off x="6638035" y="669150"/>
            <a:ext cx="4591462" cy="4591485"/>
          </a:xfrm>
          <a:prstGeom prst="rect">
            <a:avLst/>
          </a:prstGeom>
          <a:noFill/>
          <a:ln>
            <a:noFill/>
          </a:ln>
        </p:spPr>
      </p:pic>
      <p:sp>
        <p:nvSpPr>
          <p:cNvPr id="360" name="Google Shape;360;g3bb863262c8_11_10"/>
          <p:cNvSpPr txBox="1"/>
          <p:nvPr/>
        </p:nvSpPr>
        <p:spPr>
          <a:xfrm>
            <a:off x="809375" y="2939525"/>
            <a:ext cx="5675700" cy="13236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800"/>
              <a:buFont typeface="Arial"/>
              <a:buNone/>
            </a:pPr>
            <a:r>
              <a:rPr lang="en-GB" sz="4000" b="1" dirty="0">
                <a:solidFill>
                  <a:srgbClr val="624B49"/>
                </a:solidFill>
                <a:latin typeface="Avenir"/>
                <a:ea typeface="Avenir"/>
                <a:cs typeface="Avenir"/>
                <a:sym typeface="Avenir"/>
              </a:rPr>
              <a:t>Information and Communication Barriers</a:t>
            </a:r>
            <a:endParaRPr sz="1400" b="0" i="0" u="none" strike="noStrike" cap="none" dirty="0">
              <a:solidFill>
                <a:srgbClr val="000000"/>
              </a:solidFill>
              <a:latin typeface="Arial"/>
              <a:ea typeface="Arial"/>
              <a:cs typeface="Arial"/>
              <a:sym typeface="Arial"/>
            </a:endParaRPr>
          </a:p>
        </p:txBody>
      </p:sp>
      <p:sp>
        <p:nvSpPr>
          <p:cNvPr id="361" name="Google Shape;361;g3bb863262c8_11_10"/>
          <p:cNvSpPr txBox="1"/>
          <p:nvPr/>
        </p:nvSpPr>
        <p:spPr>
          <a:xfrm>
            <a:off x="348125" y="2147475"/>
            <a:ext cx="6289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endParaRPr sz="1800" b="0" i="0" u="none" strike="noStrike" cap="none">
              <a:solidFill>
                <a:srgbClr val="624B49"/>
              </a:solidFill>
              <a:latin typeface="Calibri"/>
              <a:ea typeface="Calibri"/>
              <a:cs typeface="Calibri"/>
              <a:sym typeface="Calibri"/>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67"/>
        <p:cNvGrpSpPr/>
        <p:nvPr/>
      </p:nvGrpSpPr>
      <p:grpSpPr>
        <a:xfrm>
          <a:off x="0" y="0"/>
          <a:ext cx="0" cy="0"/>
          <a:chOff x="0" y="0"/>
          <a:chExt cx="0" cy="0"/>
        </a:xfrm>
      </p:grpSpPr>
      <p:pic>
        <p:nvPicPr>
          <p:cNvPr id="370" name="Google Shape;370;g3bb863262c8_6_41"/>
          <p:cNvPicPr preferRelativeResize="0"/>
          <p:nvPr/>
        </p:nvPicPr>
        <p:blipFill rotWithShape="1">
          <a:blip r:embed="rId3">
            <a:alphaModFix/>
          </a:blip>
          <a:srcRect/>
          <a:stretch/>
        </p:blipFill>
        <p:spPr>
          <a:xfrm>
            <a:off x="10453450" y="-844400"/>
            <a:ext cx="6684974" cy="6857999"/>
          </a:xfrm>
          <a:prstGeom prst="rect">
            <a:avLst/>
          </a:prstGeom>
          <a:noFill/>
          <a:ln>
            <a:noFill/>
          </a:ln>
        </p:spPr>
      </p:pic>
      <p:sp>
        <p:nvSpPr>
          <p:cNvPr id="371" name="Google Shape;371;g3bb863262c8_6_41"/>
          <p:cNvSpPr txBox="1"/>
          <p:nvPr/>
        </p:nvSpPr>
        <p:spPr>
          <a:xfrm>
            <a:off x="753425" y="468350"/>
            <a:ext cx="99318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4000" b="1">
                <a:solidFill>
                  <a:srgbClr val="624B49"/>
                </a:solidFill>
                <a:latin typeface="Avenir"/>
                <a:ea typeface="Avenir"/>
                <a:cs typeface="Avenir"/>
                <a:sym typeface="Avenir"/>
              </a:rPr>
              <a:t>Information and Communication Barriers</a:t>
            </a:r>
            <a:r>
              <a:rPr lang="en-GB"/>
              <a:t>.</a:t>
            </a:r>
            <a:endParaRPr sz="1800" b="0" i="0" u="none" strike="noStrike" cap="none">
              <a:solidFill>
                <a:srgbClr val="624B49"/>
              </a:solidFill>
              <a:latin typeface="Calibri"/>
              <a:ea typeface="Calibri"/>
              <a:cs typeface="Calibri"/>
              <a:sym typeface="Calibri"/>
            </a:endParaRPr>
          </a:p>
        </p:txBody>
      </p:sp>
      <p:sp>
        <p:nvSpPr>
          <p:cNvPr id="374" name="Google Shape;374;g3bb863262c8_6_41"/>
          <p:cNvSpPr txBox="1"/>
          <p:nvPr/>
        </p:nvSpPr>
        <p:spPr>
          <a:xfrm>
            <a:off x="479100" y="1284375"/>
            <a:ext cx="9867900" cy="4105699"/>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endParaRPr sz="2400" dirty="0">
              <a:solidFill>
                <a:srgbClr val="624B49"/>
              </a:solidFill>
              <a:latin typeface="Avenir"/>
              <a:ea typeface="Avenir"/>
              <a:cs typeface="Avenir"/>
              <a:sym typeface="Avenir"/>
            </a:endParaRPr>
          </a:p>
          <a:p>
            <a:pPr marL="0" lvl="0" indent="0" algn="l" rtl="0">
              <a:lnSpc>
                <a:spcPct val="115000"/>
              </a:lnSpc>
              <a:spcBef>
                <a:spcPts val="1200"/>
              </a:spcBef>
              <a:spcAft>
                <a:spcPts val="0"/>
              </a:spcAft>
              <a:buNone/>
            </a:pPr>
            <a:r>
              <a:rPr lang="en-GB" sz="2400" dirty="0">
                <a:solidFill>
                  <a:srgbClr val="624B49"/>
                </a:solidFill>
                <a:latin typeface="Avenir"/>
                <a:ea typeface="Avenir"/>
                <a:cs typeface="Avenir"/>
                <a:sym typeface="Avenir"/>
              </a:rPr>
              <a:t>Sometimes the way we visually represent spaces may make people feel left out- lack of photos of racially, culturally, disability, or LGBTQI+ or family diverse images may lead to people feeling the space ‘isn’t for them’</a:t>
            </a:r>
            <a:endParaRPr sz="2400" dirty="0">
              <a:solidFill>
                <a:srgbClr val="624B49"/>
              </a:solidFill>
              <a:latin typeface="Avenir"/>
              <a:ea typeface="Avenir"/>
              <a:cs typeface="Avenir"/>
              <a:sym typeface="Avenir"/>
            </a:endParaRPr>
          </a:p>
          <a:p>
            <a:pPr marL="0" lvl="0" indent="0" algn="l" rtl="0">
              <a:lnSpc>
                <a:spcPct val="115000"/>
              </a:lnSpc>
              <a:spcBef>
                <a:spcPts val="1200"/>
              </a:spcBef>
              <a:spcAft>
                <a:spcPts val="1200"/>
              </a:spcAft>
              <a:buNone/>
            </a:pPr>
            <a:r>
              <a:rPr lang="en-GB" sz="2400" dirty="0">
                <a:solidFill>
                  <a:srgbClr val="624B49"/>
                </a:solidFill>
                <a:latin typeface="Avenir"/>
                <a:ea typeface="Avenir"/>
                <a:cs typeface="Avenir"/>
                <a:sym typeface="Avenir"/>
              </a:rPr>
              <a:t>In the Digital Resource Bank of the Inclusion toolkit on the Warm Welcome Dashboard, are some posters and sample social media that carries inclusive messaging you are welcome to adapt.</a:t>
            </a:r>
            <a:endParaRPr sz="2400" dirty="0">
              <a:solidFill>
                <a:srgbClr val="624B49"/>
              </a:solidFill>
              <a:latin typeface="Avenir"/>
              <a:ea typeface="Avenir"/>
              <a:cs typeface="Avenir"/>
              <a:sym typeface="Aveni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pic>
        <p:nvPicPr>
          <p:cNvPr id="380" name="Google Shape;380;g3be1212d4b9_1_14"/>
          <p:cNvPicPr preferRelativeResize="0"/>
          <p:nvPr/>
        </p:nvPicPr>
        <p:blipFill rotWithShape="1">
          <a:blip r:embed="rId3">
            <a:alphaModFix/>
          </a:blip>
          <a:srcRect/>
          <a:stretch/>
        </p:blipFill>
        <p:spPr>
          <a:xfrm rot="-922354">
            <a:off x="-2042383" y="-6807338"/>
            <a:ext cx="9333781" cy="9333781"/>
          </a:xfrm>
          <a:prstGeom prst="rect">
            <a:avLst/>
          </a:prstGeom>
          <a:noFill/>
          <a:ln>
            <a:noFill/>
          </a:ln>
        </p:spPr>
      </p:pic>
      <p:pic>
        <p:nvPicPr>
          <p:cNvPr id="383" name="Google Shape;383;g3be1212d4b9_1_14" descr="A group of people sitting in a circle&#10;&#10;Description automatically generated"/>
          <p:cNvPicPr preferRelativeResize="0"/>
          <p:nvPr/>
        </p:nvPicPr>
        <p:blipFill rotWithShape="1">
          <a:blip r:embed="rId4">
            <a:alphaModFix/>
          </a:blip>
          <a:srcRect l="11072" r="21374"/>
          <a:stretch/>
        </p:blipFill>
        <p:spPr>
          <a:xfrm>
            <a:off x="6608425" y="669159"/>
            <a:ext cx="4651549" cy="4592333"/>
          </a:xfrm>
          <a:custGeom>
            <a:avLst/>
            <a:gdLst/>
            <a:ahLst/>
            <a:cxnLst/>
            <a:rect l="l" t="t" r="r" b="b"/>
            <a:pathLst>
              <a:path w="3095873" h="3056461" extrusionOk="0">
                <a:moveTo>
                  <a:pt x="1186964" y="216"/>
                </a:moveTo>
                <a:cubicBezTo>
                  <a:pt x="1219637" y="-893"/>
                  <a:pt x="1252718" y="2258"/>
                  <a:pt x="1285398" y="9912"/>
                </a:cubicBezTo>
                <a:lnTo>
                  <a:pt x="2457584" y="284533"/>
                </a:lnTo>
                <a:cubicBezTo>
                  <a:pt x="2588252" y="315205"/>
                  <a:pt x="2692732" y="413233"/>
                  <a:pt x="2731549" y="541714"/>
                </a:cubicBezTo>
                <a:lnTo>
                  <a:pt x="3079815" y="1694163"/>
                </a:lnTo>
                <a:cubicBezTo>
                  <a:pt x="3118632" y="1822699"/>
                  <a:pt x="3085938" y="1962169"/>
                  <a:pt x="2994088" y="2060033"/>
                </a:cubicBezTo>
                <a:lnTo>
                  <a:pt x="2170169" y="2937861"/>
                </a:lnTo>
                <a:cubicBezTo>
                  <a:pt x="2078318" y="3035725"/>
                  <a:pt x="1941199" y="3077166"/>
                  <a:pt x="1810476" y="3046550"/>
                </a:cubicBezTo>
                <a:lnTo>
                  <a:pt x="638291" y="2771928"/>
                </a:lnTo>
                <a:cubicBezTo>
                  <a:pt x="507623" y="2741257"/>
                  <a:pt x="403143" y="2643229"/>
                  <a:pt x="364325" y="2514747"/>
                </a:cubicBezTo>
                <a:lnTo>
                  <a:pt x="16059" y="1362299"/>
                </a:lnTo>
                <a:cubicBezTo>
                  <a:pt x="-22758" y="1233763"/>
                  <a:pt x="9936" y="1094293"/>
                  <a:pt x="101787" y="996428"/>
                </a:cubicBezTo>
                <a:lnTo>
                  <a:pt x="925651" y="118601"/>
                </a:lnTo>
                <a:lnTo>
                  <a:pt x="925706" y="118601"/>
                </a:lnTo>
                <a:cubicBezTo>
                  <a:pt x="994594" y="45203"/>
                  <a:pt x="1088946" y="3542"/>
                  <a:pt x="1186964" y="216"/>
                </a:cubicBezTo>
                <a:close/>
              </a:path>
            </a:pathLst>
          </a:custGeom>
          <a:solidFill>
            <a:srgbClr val="971673">
              <a:alpha val="0"/>
            </a:srgbClr>
          </a:solidFill>
          <a:ln>
            <a:noFill/>
          </a:ln>
        </p:spPr>
      </p:pic>
      <p:pic>
        <p:nvPicPr>
          <p:cNvPr id="384" name="Google Shape;384;g3be1212d4b9_1_14" title="WW_Community_Icon_Orange_RGB.png"/>
          <p:cNvPicPr preferRelativeResize="0"/>
          <p:nvPr/>
        </p:nvPicPr>
        <p:blipFill rotWithShape="1">
          <a:blip r:embed="rId5">
            <a:alphaModFix/>
          </a:blip>
          <a:srcRect l="612" r="622"/>
          <a:stretch/>
        </p:blipFill>
        <p:spPr>
          <a:xfrm>
            <a:off x="6638035" y="669150"/>
            <a:ext cx="4591462" cy="4591485"/>
          </a:xfrm>
          <a:prstGeom prst="rect">
            <a:avLst/>
          </a:prstGeom>
          <a:noFill/>
          <a:ln>
            <a:noFill/>
          </a:ln>
        </p:spPr>
      </p:pic>
      <p:sp>
        <p:nvSpPr>
          <p:cNvPr id="385" name="Google Shape;385;g3be1212d4b9_1_14"/>
          <p:cNvSpPr txBox="1"/>
          <p:nvPr/>
        </p:nvSpPr>
        <p:spPr>
          <a:xfrm>
            <a:off x="721475" y="2939525"/>
            <a:ext cx="4804800" cy="153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4000" b="1">
                <a:solidFill>
                  <a:srgbClr val="624B49"/>
                </a:solidFill>
                <a:latin typeface="Avenir"/>
                <a:ea typeface="Avenir"/>
                <a:cs typeface="Avenir"/>
                <a:sym typeface="Avenir"/>
              </a:rPr>
              <a:t>Societal/Attitudinal Barriers</a:t>
            </a:r>
            <a:endParaRPr sz="1800">
              <a:solidFill>
                <a:srgbClr val="624B49"/>
              </a:solidFill>
              <a:latin typeface="Calibri"/>
              <a:ea typeface="Calibri"/>
              <a:cs typeface="Calibri"/>
              <a:sym typeface="Calibri"/>
            </a:endParaRPr>
          </a:p>
          <a:p>
            <a:pPr marL="0" lvl="0" indent="0" algn="l" rtl="0">
              <a:spcBef>
                <a:spcPts val="0"/>
              </a:spcBef>
              <a:spcAft>
                <a:spcPts val="0"/>
              </a:spcAft>
              <a:buClr>
                <a:schemeClr val="dk1"/>
              </a:buClr>
              <a:buSzPts val="1800"/>
              <a:buFont typeface="Arial"/>
              <a:buNone/>
            </a:pPr>
            <a:endParaRPr sz="1400" b="0" i="0" u="none" strike="noStrike" cap="none">
              <a:solidFill>
                <a:srgbClr val="000000"/>
              </a:solidFill>
              <a:latin typeface="Arial"/>
              <a:ea typeface="Arial"/>
              <a:cs typeface="Arial"/>
              <a:sym typeface="Arial"/>
            </a:endParaRPr>
          </a:p>
        </p:txBody>
      </p:sp>
      <p:sp>
        <p:nvSpPr>
          <p:cNvPr id="386" name="Google Shape;386;g3be1212d4b9_1_14"/>
          <p:cNvSpPr txBox="1"/>
          <p:nvPr/>
        </p:nvSpPr>
        <p:spPr>
          <a:xfrm>
            <a:off x="348125" y="2147475"/>
            <a:ext cx="6289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endParaRPr sz="1800" b="0" i="0" u="none" strike="noStrike" cap="none">
              <a:solidFill>
                <a:srgbClr val="624B49"/>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5">
          <a:extLst>
            <a:ext uri="{FF2B5EF4-FFF2-40B4-BE49-F238E27FC236}">
              <a16:creationId xmlns:a16="http://schemas.microsoft.com/office/drawing/2014/main" id="{61128CBC-F89A-B54E-776D-704B78826E6D}"/>
            </a:ext>
          </a:extLst>
        </p:cNvPr>
        <p:cNvGrpSpPr/>
        <p:nvPr/>
      </p:nvGrpSpPr>
      <p:grpSpPr>
        <a:xfrm>
          <a:off x="0" y="0"/>
          <a:ext cx="0" cy="0"/>
          <a:chOff x="0" y="0"/>
          <a:chExt cx="0" cy="0"/>
        </a:xfrm>
      </p:grpSpPr>
      <p:sp>
        <p:nvSpPr>
          <p:cNvPr id="36" name="Google Shape;36;p3">
            <a:extLst>
              <a:ext uri="{FF2B5EF4-FFF2-40B4-BE49-F238E27FC236}">
                <a16:creationId xmlns:a16="http://schemas.microsoft.com/office/drawing/2014/main" id="{9936B0D2-CB47-8CD9-B395-AD669733826C}"/>
              </a:ext>
            </a:extLst>
          </p:cNvPr>
          <p:cNvSpPr/>
          <p:nvPr/>
        </p:nvSpPr>
        <p:spPr>
          <a:xfrm>
            <a:off x="0" y="0"/>
            <a:ext cx="12192000" cy="97536"/>
          </a:xfrm>
          <a:prstGeom prst="rect">
            <a:avLst/>
          </a:prstGeom>
          <a:solidFill>
            <a:srgbClr val="EB5D1B"/>
          </a:solidFill>
          <a:ln>
            <a:noFill/>
          </a:ln>
        </p:spPr>
        <p:txBody>
          <a:bodyPr spcFirstLastPara="1" wrap="square" lIns="121900" tIns="121900" rIns="121900" bIns="121900" anchor="ctr" anchorCtr="0">
            <a:noAutofit/>
          </a:bodyPr>
          <a:lstStyle/>
          <a:p>
            <a:endParaRPr sz="1867"/>
          </a:p>
        </p:txBody>
      </p:sp>
      <p:sp>
        <p:nvSpPr>
          <p:cNvPr id="37" name="Google Shape;37;p3">
            <a:extLst>
              <a:ext uri="{FF2B5EF4-FFF2-40B4-BE49-F238E27FC236}">
                <a16:creationId xmlns:a16="http://schemas.microsoft.com/office/drawing/2014/main" id="{008A8A3D-FE57-2687-C9C2-EB983F7454DE}"/>
              </a:ext>
            </a:extLst>
          </p:cNvPr>
          <p:cNvSpPr/>
          <p:nvPr/>
        </p:nvSpPr>
        <p:spPr>
          <a:xfrm>
            <a:off x="731520" y="243840"/>
            <a:ext cx="10728960" cy="853440"/>
          </a:xfrm>
          <a:prstGeom prst="rect">
            <a:avLst/>
          </a:prstGeom>
          <a:noFill/>
          <a:ln>
            <a:noFill/>
          </a:ln>
        </p:spPr>
        <p:txBody>
          <a:bodyPr spcFirstLastPara="1" wrap="square" lIns="0" tIns="0" rIns="0" bIns="0" anchor="ctr" anchorCtr="0">
            <a:noAutofit/>
          </a:bodyPr>
          <a:lstStyle/>
          <a:p>
            <a:pPr>
              <a:buClr>
                <a:srgbClr val="590A46"/>
              </a:buClr>
              <a:buSzPts val="2400"/>
            </a:pPr>
            <a:r>
              <a:rPr lang="en-US" sz="3200" b="1">
                <a:solidFill>
                  <a:srgbClr val="590A46"/>
                </a:solidFill>
                <a:latin typeface="Avenir"/>
                <a:ea typeface="Avenir"/>
                <a:cs typeface="Avenir"/>
                <a:sym typeface="Avenir"/>
              </a:rPr>
              <a:t>Three ingredients that make more people feel welcome</a:t>
            </a:r>
            <a:endParaRPr sz="3200">
              <a:solidFill>
                <a:schemeClr val="dk1"/>
              </a:solidFill>
              <a:latin typeface="Calibri"/>
              <a:ea typeface="Calibri"/>
              <a:cs typeface="Calibri"/>
              <a:sym typeface="Calibri"/>
            </a:endParaRPr>
          </a:p>
        </p:txBody>
      </p:sp>
      <p:sp>
        <p:nvSpPr>
          <p:cNvPr id="38" name="Google Shape;38;p3">
            <a:extLst>
              <a:ext uri="{FF2B5EF4-FFF2-40B4-BE49-F238E27FC236}">
                <a16:creationId xmlns:a16="http://schemas.microsoft.com/office/drawing/2014/main" id="{ED3E2DB2-5BF5-4046-9713-86BD24A706EB}"/>
              </a:ext>
            </a:extLst>
          </p:cNvPr>
          <p:cNvSpPr/>
          <p:nvPr/>
        </p:nvSpPr>
        <p:spPr>
          <a:xfrm>
            <a:off x="0" y="6217920"/>
            <a:ext cx="12192000" cy="640080"/>
          </a:xfrm>
          <a:prstGeom prst="rect">
            <a:avLst/>
          </a:prstGeom>
          <a:solidFill>
            <a:srgbClr val="590A46"/>
          </a:solidFill>
          <a:ln>
            <a:noFill/>
          </a:ln>
        </p:spPr>
        <p:txBody>
          <a:bodyPr spcFirstLastPara="1" wrap="square" lIns="121900" tIns="121900" rIns="121900" bIns="121900" anchor="ctr" anchorCtr="0">
            <a:noAutofit/>
          </a:bodyPr>
          <a:lstStyle/>
          <a:p>
            <a:endParaRPr sz="1867"/>
          </a:p>
        </p:txBody>
      </p:sp>
      <p:pic>
        <p:nvPicPr>
          <p:cNvPr id="39" name="Google Shape;39;p3" descr="/home/claude/unpacked_orig/ppt/media/image4.png">
            <a:extLst>
              <a:ext uri="{FF2B5EF4-FFF2-40B4-BE49-F238E27FC236}">
                <a16:creationId xmlns:a16="http://schemas.microsoft.com/office/drawing/2014/main" id="{3AB38D9E-A491-6A37-1C64-0513021F984A}"/>
              </a:ext>
            </a:extLst>
          </p:cNvPr>
          <p:cNvPicPr preferRelativeResize="0"/>
          <p:nvPr/>
        </p:nvPicPr>
        <p:blipFill rotWithShape="1">
          <a:blip r:embed="rId3">
            <a:alphaModFix/>
          </a:blip>
          <a:srcRect/>
          <a:stretch/>
        </p:blipFill>
        <p:spPr>
          <a:xfrm>
            <a:off x="365760" y="6278880"/>
            <a:ext cx="487680" cy="487680"/>
          </a:xfrm>
          <a:prstGeom prst="rect">
            <a:avLst/>
          </a:prstGeom>
          <a:noFill/>
          <a:ln>
            <a:noFill/>
          </a:ln>
        </p:spPr>
      </p:pic>
      <p:sp>
        <p:nvSpPr>
          <p:cNvPr id="41" name="Google Shape;41;p3">
            <a:extLst>
              <a:ext uri="{FF2B5EF4-FFF2-40B4-BE49-F238E27FC236}">
                <a16:creationId xmlns:a16="http://schemas.microsoft.com/office/drawing/2014/main" id="{D8775CCF-926D-84DB-0A8D-0BD7087B1B91}"/>
              </a:ext>
            </a:extLst>
          </p:cNvPr>
          <p:cNvSpPr/>
          <p:nvPr/>
        </p:nvSpPr>
        <p:spPr>
          <a:xfrm>
            <a:off x="731520" y="1341120"/>
            <a:ext cx="3291840" cy="609600"/>
          </a:xfrm>
          <a:prstGeom prst="rect">
            <a:avLst/>
          </a:prstGeom>
          <a:solidFill>
            <a:srgbClr val="EB5D1B"/>
          </a:solidFill>
          <a:ln>
            <a:noFill/>
          </a:ln>
        </p:spPr>
        <p:txBody>
          <a:bodyPr spcFirstLastPara="1" wrap="square" lIns="121900" tIns="121900" rIns="121900" bIns="121900" anchor="ctr" anchorCtr="0">
            <a:noAutofit/>
          </a:bodyPr>
          <a:lstStyle/>
          <a:p>
            <a:endParaRPr sz="1867"/>
          </a:p>
        </p:txBody>
      </p:sp>
      <p:sp>
        <p:nvSpPr>
          <p:cNvPr id="42" name="Google Shape;42;p3">
            <a:extLst>
              <a:ext uri="{FF2B5EF4-FFF2-40B4-BE49-F238E27FC236}">
                <a16:creationId xmlns:a16="http://schemas.microsoft.com/office/drawing/2014/main" id="{49904A95-9A0D-D7A2-B5AF-953B958F3687}"/>
              </a:ext>
            </a:extLst>
          </p:cNvPr>
          <p:cNvSpPr/>
          <p:nvPr/>
        </p:nvSpPr>
        <p:spPr>
          <a:xfrm>
            <a:off x="731520" y="1341120"/>
            <a:ext cx="3291840" cy="609600"/>
          </a:xfrm>
          <a:prstGeom prst="rect">
            <a:avLst/>
          </a:prstGeom>
          <a:noFill/>
          <a:ln>
            <a:noFill/>
          </a:ln>
        </p:spPr>
        <p:txBody>
          <a:bodyPr spcFirstLastPara="1" wrap="square" lIns="121900" tIns="60933" rIns="121900" bIns="60933" anchor="ctr" anchorCtr="0">
            <a:noAutofit/>
          </a:bodyPr>
          <a:lstStyle/>
          <a:p>
            <a:pPr algn="ctr">
              <a:buClr>
                <a:srgbClr val="FFFFFF"/>
              </a:buClr>
              <a:buSzPts val="1800"/>
            </a:pPr>
            <a:r>
              <a:rPr lang="en-US" sz="2400" b="1">
                <a:solidFill>
                  <a:srgbClr val="FFFFFF"/>
                </a:solidFill>
                <a:latin typeface="Avenir"/>
                <a:ea typeface="Avenir"/>
                <a:cs typeface="Avenir"/>
                <a:sym typeface="Avenir"/>
              </a:rPr>
              <a:t>Equity</a:t>
            </a:r>
            <a:endParaRPr sz="2400">
              <a:solidFill>
                <a:schemeClr val="dk1"/>
              </a:solidFill>
              <a:latin typeface="Calibri"/>
              <a:ea typeface="Calibri"/>
              <a:cs typeface="Calibri"/>
              <a:sym typeface="Calibri"/>
            </a:endParaRPr>
          </a:p>
        </p:txBody>
      </p:sp>
      <p:sp>
        <p:nvSpPr>
          <p:cNvPr id="43" name="Google Shape;43;p3">
            <a:extLst>
              <a:ext uri="{FF2B5EF4-FFF2-40B4-BE49-F238E27FC236}">
                <a16:creationId xmlns:a16="http://schemas.microsoft.com/office/drawing/2014/main" id="{182962D8-4018-2A7B-A50A-2488137AF5E0}"/>
              </a:ext>
            </a:extLst>
          </p:cNvPr>
          <p:cNvSpPr/>
          <p:nvPr/>
        </p:nvSpPr>
        <p:spPr>
          <a:xfrm>
            <a:off x="731520" y="2194560"/>
            <a:ext cx="3291840" cy="1706880"/>
          </a:xfrm>
          <a:prstGeom prst="rect">
            <a:avLst/>
          </a:prstGeom>
          <a:noFill/>
          <a:ln>
            <a:noFill/>
          </a:ln>
        </p:spPr>
        <p:txBody>
          <a:bodyPr spcFirstLastPara="1" wrap="square" lIns="121900" tIns="60933" rIns="121900" bIns="60933" anchor="t" anchorCtr="0">
            <a:noAutofit/>
          </a:bodyPr>
          <a:lstStyle/>
          <a:p>
            <a:pPr>
              <a:buClr>
                <a:srgbClr val="624B49"/>
              </a:buClr>
              <a:buSzPts val="1300"/>
            </a:pPr>
            <a:r>
              <a:rPr lang="en-US" sz="2667">
                <a:solidFill>
                  <a:srgbClr val="624B49"/>
                </a:solidFill>
                <a:latin typeface="Avenir"/>
                <a:ea typeface="Avenir"/>
                <a:cs typeface="Avenir"/>
                <a:sym typeface="Avenir"/>
              </a:rPr>
              <a:t>Recognising that people don’t all start from the same place. For some people to experience a space equally, they may need different support.</a:t>
            </a:r>
            <a:endParaRPr sz="2667">
              <a:solidFill>
                <a:schemeClr val="dk1"/>
              </a:solidFill>
              <a:latin typeface="Calibri"/>
              <a:ea typeface="Calibri"/>
              <a:cs typeface="Calibri"/>
              <a:sym typeface="Calibri"/>
            </a:endParaRPr>
          </a:p>
        </p:txBody>
      </p:sp>
      <p:sp>
        <p:nvSpPr>
          <p:cNvPr id="44" name="Google Shape;44;p3">
            <a:extLst>
              <a:ext uri="{FF2B5EF4-FFF2-40B4-BE49-F238E27FC236}">
                <a16:creationId xmlns:a16="http://schemas.microsoft.com/office/drawing/2014/main" id="{FB03B33B-9BA3-B3F7-A827-2AE8C6D71DF4}"/>
              </a:ext>
            </a:extLst>
          </p:cNvPr>
          <p:cNvSpPr/>
          <p:nvPr/>
        </p:nvSpPr>
        <p:spPr>
          <a:xfrm>
            <a:off x="4450080" y="1341120"/>
            <a:ext cx="3291840" cy="609600"/>
          </a:xfrm>
          <a:prstGeom prst="rect">
            <a:avLst/>
          </a:prstGeom>
          <a:solidFill>
            <a:srgbClr val="CB0078"/>
          </a:solidFill>
          <a:ln>
            <a:noFill/>
          </a:ln>
        </p:spPr>
        <p:txBody>
          <a:bodyPr spcFirstLastPara="1" wrap="square" lIns="121900" tIns="121900" rIns="121900" bIns="121900" anchor="ctr" anchorCtr="0">
            <a:noAutofit/>
          </a:bodyPr>
          <a:lstStyle/>
          <a:p>
            <a:endParaRPr sz="1867"/>
          </a:p>
        </p:txBody>
      </p:sp>
      <p:sp>
        <p:nvSpPr>
          <p:cNvPr id="45" name="Google Shape;45;p3">
            <a:extLst>
              <a:ext uri="{FF2B5EF4-FFF2-40B4-BE49-F238E27FC236}">
                <a16:creationId xmlns:a16="http://schemas.microsoft.com/office/drawing/2014/main" id="{AD6432D4-04BC-A3AB-3368-184FAFB9AECF}"/>
              </a:ext>
            </a:extLst>
          </p:cNvPr>
          <p:cNvSpPr/>
          <p:nvPr/>
        </p:nvSpPr>
        <p:spPr>
          <a:xfrm>
            <a:off x="4450080" y="1341120"/>
            <a:ext cx="3291840" cy="609600"/>
          </a:xfrm>
          <a:prstGeom prst="rect">
            <a:avLst/>
          </a:prstGeom>
          <a:noFill/>
          <a:ln>
            <a:noFill/>
          </a:ln>
        </p:spPr>
        <p:txBody>
          <a:bodyPr spcFirstLastPara="1" wrap="square" lIns="121900" tIns="60933" rIns="121900" bIns="60933" anchor="ctr" anchorCtr="0">
            <a:noAutofit/>
          </a:bodyPr>
          <a:lstStyle/>
          <a:p>
            <a:pPr algn="ctr">
              <a:buClr>
                <a:srgbClr val="FFFFFF"/>
              </a:buClr>
              <a:buSzPts val="1800"/>
            </a:pPr>
            <a:r>
              <a:rPr lang="en-US" sz="2400" b="1">
                <a:solidFill>
                  <a:srgbClr val="FFFFFF"/>
                </a:solidFill>
                <a:latin typeface="Avenir"/>
                <a:ea typeface="Avenir"/>
                <a:cs typeface="Avenir"/>
                <a:sym typeface="Avenir"/>
              </a:rPr>
              <a:t>Accessibility</a:t>
            </a:r>
            <a:endParaRPr sz="2400">
              <a:solidFill>
                <a:schemeClr val="dk1"/>
              </a:solidFill>
              <a:latin typeface="Calibri"/>
              <a:ea typeface="Calibri"/>
              <a:cs typeface="Calibri"/>
              <a:sym typeface="Calibri"/>
            </a:endParaRPr>
          </a:p>
        </p:txBody>
      </p:sp>
      <p:sp>
        <p:nvSpPr>
          <p:cNvPr id="46" name="Google Shape;46;p3">
            <a:extLst>
              <a:ext uri="{FF2B5EF4-FFF2-40B4-BE49-F238E27FC236}">
                <a16:creationId xmlns:a16="http://schemas.microsoft.com/office/drawing/2014/main" id="{E02C2AE5-8F2F-4CA8-D72F-8053625D1972}"/>
              </a:ext>
            </a:extLst>
          </p:cNvPr>
          <p:cNvSpPr/>
          <p:nvPr/>
        </p:nvSpPr>
        <p:spPr>
          <a:xfrm>
            <a:off x="4450080" y="2194560"/>
            <a:ext cx="3291840" cy="1706880"/>
          </a:xfrm>
          <a:prstGeom prst="rect">
            <a:avLst/>
          </a:prstGeom>
          <a:noFill/>
          <a:ln>
            <a:noFill/>
          </a:ln>
        </p:spPr>
        <p:txBody>
          <a:bodyPr spcFirstLastPara="1" wrap="square" lIns="121900" tIns="60933" rIns="121900" bIns="60933" anchor="t" anchorCtr="0">
            <a:noAutofit/>
          </a:bodyPr>
          <a:lstStyle/>
          <a:p>
            <a:pPr>
              <a:buClr>
                <a:srgbClr val="624B49"/>
              </a:buClr>
              <a:buSzPts val="1300"/>
            </a:pPr>
            <a:r>
              <a:rPr lang="en-US" sz="2533">
                <a:solidFill>
                  <a:srgbClr val="624B49"/>
                </a:solidFill>
                <a:latin typeface="Avenir"/>
                <a:ea typeface="Avenir"/>
                <a:cs typeface="Avenir"/>
                <a:sym typeface="Avenir"/>
              </a:rPr>
              <a:t>Recognising that barriers exist for people from marginalised groups, and finding ways to reduce or remove them. Access isn’t only about disabled people.</a:t>
            </a:r>
            <a:endParaRPr sz="2533">
              <a:solidFill>
                <a:schemeClr val="dk1"/>
              </a:solidFill>
              <a:latin typeface="Calibri"/>
              <a:ea typeface="Calibri"/>
              <a:cs typeface="Calibri"/>
              <a:sym typeface="Calibri"/>
            </a:endParaRPr>
          </a:p>
        </p:txBody>
      </p:sp>
      <p:sp>
        <p:nvSpPr>
          <p:cNvPr id="47" name="Google Shape;47;p3">
            <a:extLst>
              <a:ext uri="{FF2B5EF4-FFF2-40B4-BE49-F238E27FC236}">
                <a16:creationId xmlns:a16="http://schemas.microsoft.com/office/drawing/2014/main" id="{69F081B6-AB6D-4384-468A-7CCC0DAB2E46}"/>
              </a:ext>
            </a:extLst>
          </p:cNvPr>
          <p:cNvSpPr/>
          <p:nvPr/>
        </p:nvSpPr>
        <p:spPr>
          <a:xfrm>
            <a:off x="8168640" y="1341120"/>
            <a:ext cx="3291840" cy="609600"/>
          </a:xfrm>
          <a:prstGeom prst="rect">
            <a:avLst/>
          </a:prstGeom>
          <a:solidFill>
            <a:srgbClr val="971673"/>
          </a:solidFill>
          <a:ln>
            <a:noFill/>
          </a:ln>
        </p:spPr>
        <p:txBody>
          <a:bodyPr spcFirstLastPara="1" wrap="square" lIns="121900" tIns="121900" rIns="121900" bIns="121900" anchor="ctr" anchorCtr="0">
            <a:noAutofit/>
          </a:bodyPr>
          <a:lstStyle/>
          <a:p>
            <a:endParaRPr sz="1867"/>
          </a:p>
        </p:txBody>
      </p:sp>
      <p:sp>
        <p:nvSpPr>
          <p:cNvPr id="48" name="Google Shape;48;p3">
            <a:extLst>
              <a:ext uri="{FF2B5EF4-FFF2-40B4-BE49-F238E27FC236}">
                <a16:creationId xmlns:a16="http://schemas.microsoft.com/office/drawing/2014/main" id="{0E4772C2-425B-D957-159D-17B5336F1D6F}"/>
              </a:ext>
            </a:extLst>
          </p:cNvPr>
          <p:cNvSpPr/>
          <p:nvPr/>
        </p:nvSpPr>
        <p:spPr>
          <a:xfrm>
            <a:off x="8168640" y="1341120"/>
            <a:ext cx="3291840" cy="609600"/>
          </a:xfrm>
          <a:prstGeom prst="rect">
            <a:avLst/>
          </a:prstGeom>
          <a:noFill/>
          <a:ln>
            <a:noFill/>
          </a:ln>
        </p:spPr>
        <p:txBody>
          <a:bodyPr spcFirstLastPara="1" wrap="square" lIns="121900" tIns="60933" rIns="121900" bIns="60933" anchor="ctr" anchorCtr="0">
            <a:noAutofit/>
          </a:bodyPr>
          <a:lstStyle/>
          <a:p>
            <a:pPr algn="ctr">
              <a:buClr>
                <a:srgbClr val="FFFFFF"/>
              </a:buClr>
              <a:buSzPts val="1800"/>
            </a:pPr>
            <a:r>
              <a:rPr lang="en-US" sz="2400" b="1">
                <a:solidFill>
                  <a:srgbClr val="FFFFFF"/>
                </a:solidFill>
                <a:latin typeface="Avenir"/>
                <a:ea typeface="Avenir"/>
                <a:cs typeface="Avenir"/>
                <a:sym typeface="Avenir"/>
              </a:rPr>
              <a:t>Inclusion</a:t>
            </a:r>
            <a:endParaRPr sz="2400">
              <a:solidFill>
                <a:schemeClr val="dk1"/>
              </a:solidFill>
              <a:latin typeface="Calibri"/>
              <a:ea typeface="Calibri"/>
              <a:cs typeface="Calibri"/>
              <a:sym typeface="Calibri"/>
            </a:endParaRPr>
          </a:p>
        </p:txBody>
      </p:sp>
      <p:sp>
        <p:nvSpPr>
          <p:cNvPr id="49" name="Google Shape;49;p3">
            <a:extLst>
              <a:ext uri="{FF2B5EF4-FFF2-40B4-BE49-F238E27FC236}">
                <a16:creationId xmlns:a16="http://schemas.microsoft.com/office/drawing/2014/main" id="{A7BC7330-BD04-9826-760E-DDDCB54D13E8}"/>
              </a:ext>
            </a:extLst>
          </p:cNvPr>
          <p:cNvSpPr/>
          <p:nvPr/>
        </p:nvSpPr>
        <p:spPr>
          <a:xfrm>
            <a:off x="8168640" y="2194560"/>
            <a:ext cx="3291840" cy="1706880"/>
          </a:xfrm>
          <a:prstGeom prst="rect">
            <a:avLst/>
          </a:prstGeom>
          <a:noFill/>
          <a:ln>
            <a:noFill/>
          </a:ln>
        </p:spPr>
        <p:txBody>
          <a:bodyPr spcFirstLastPara="1" wrap="square" lIns="121900" tIns="60933" rIns="121900" bIns="60933" anchor="t" anchorCtr="0">
            <a:noAutofit/>
          </a:bodyPr>
          <a:lstStyle/>
          <a:p>
            <a:pPr>
              <a:buClr>
                <a:srgbClr val="624B49"/>
              </a:buClr>
              <a:buSzPts val="1300"/>
            </a:pPr>
            <a:r>
              <a:rPr lang="en-US" sz="2533">
                <a:solidFill>
                  <a:srgbClr val="624B49"/>
                </a:solidFill>
                <a:latin typeface="Avenir"/>
                <a:ea typeface="Avenir"/>
                <a:cs typeface="Avenir"/>
                <a:sym typeface="Avenir"/>
              </a:rPr>
              <a:t>Creating a space where people from all backgrounds feel they belong and are valued. People aren’t just allowed to be there, they’re actively welcomed.</a:t>
            </a:r>
            <a:endParaRPr sz="2533">
              <a:solidFill>
                <a:schemeClr val="dk1"/>
              </a:solidFill>
              <a:latin typeface="Calibri"/>
              <a:ea typeface="Calibri"/>
              <a:cs typeface="Calibri"/>
              <a:sym typeface="Calibri"/>
            </a:endParaRPr>
          </a:p>
        </p:txBody>
      </p:sp>
      <p:sp>
        <p:nvSpPr>
          <p:cNvPr id="50" name="Google Shape;50;p3">
            <a:extLst>
              <a:ext uri="{FF2B5EF4-FFF2-40B4-BE49-F238E27FC236}">
                <a16:creationId xmlns:a16="http://schemas.microsoft.com/office/drawing/2014/main" id="{F067B18E-359D-9EC9-19B3-53E18E3D8A0F}"/>
              </a:ext>
            </a:extLst>
          </p:cNvPr>
          <p:cNvSpPr/>
          <p:nvPr/>
        </p:nvSpPr>
        <p:spPr>
          <a:xfrm>
            <a:off x="0" y="6217920"/>
            <a:ext cx="12192000" cy="640080"/>
          </a:xfrm>
          <a:prstGeom prst="rect">
            <a:avLst/>
          </a:prstGeom>
          <a:solidFill>
            <a:srgbClr val="590A46"/>
          </a:solidFill>
          <a:ln>
            <a:noFill/>
          </a:ln>
        </p:spPr>
        <p:txBody>
          <a:bodyPr spcFirstLastPara="1" wrap="square" lIns="121900" tIns="121900" rIns="121900" bIns="121900" anchor="ctr" anchorCtr="0">
            <a:noAutofit/>
          </a:bodyPr>
          <a:lstStyle/>
          <a:p>
            <a:endParaRPr sz="1867"/>
          </a:p>
        </p:txBody>
      </p:sp>
      <p:pic>
        <p:nvPicPr>
          <p:cNvPr id="51" name="Google Shape;51;p3" descr="/home/claude/unpacked_orig/ppt/media/image4.png">
            <a:extLst>
              <a:ext uri="{FF2B5EF4-FFF2-40B4-BE49-F238E27FC236}">
                <a16:creationId xmlns:a16="http://schemas.microsoft.com/office/drawing/2014/main" id="{05CFB31B-2604-1F91-2D57-652178B523A6}"/>
              </a:ext>
            </a:extLst>
          </p:cNvPr>
          <p:cNvPicPr preferRelativeResize="0"/>
          <p:nvPr/>
        </p:nvPicPr>
        <p:blipFill rotWithShape="1">
          <a:blip r:embed="rId3">
            <a:alphaModFix/>
          </a:blip>
          <a:srcRect/>
          <a:stretch/>
        </p:blipFill>
        <p:spPr>
          <a:xfrm>
            <a:off x="365760" y="6278880"/>
            <a:ext cx="487680" cy="487680"/>
          </a:xfrm>
          <a:prstGeom prst="rect">
            <a:avLst/>
          </a:prstGeom>
          <a:noFill/>
          <a:ln>
            <a:noFill/>
          </a:ln>
        </p:spPr>
      </p:pic>
    </p:spTree>
    <p:extLst>
      <p:ext uri="{BB962C8B-B14F-4D97-AF65-F5344CB8AC3E}">
        <p14:creationId xmlns:p14="http://schemas.microsoft.com/office/powerpoint/2010/main" val="42204605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92">
          <a:extLst>
            <a:ext uri="{FF2B5EF4-FFF2-40B4-BE49-F238E27FC236}">
              <a16:creationId xmlns:a16="http://schemas.microsoft.com/office/drawing/2014/main" id="{93D05A94-4F22-A62E-3F4E-22AC21FB0114}"/>
            </a:ext>
          </a:extLst>
        </p:cNvPr>
        <p:cNvGrpSpPr/>
        <p:nvPr/>
      </p:nvGrpSpPr>
      <p:grpSpPr>
        <a:xfrm>
          <a:off x="0" y="0"/>
          <a:ext cx="0" cy="0"/>
          <a:chOff x="0" y="0"/>
          <a:chExt cx="0" cy="0"/>
        </a:xfrm>
      </p:grpSpPr>
      <p:pic>
        <p:nvPicPr>
          <p:cNvPr id="396" name="Google Shape;396;g3bb863262c8_6_60">
            <a:extLst>
              <a:ext uri="{FF2B5EF4-FFF2-40B4-BE49-F238E27FC236}">
                <a16:creationId xmlns:a16="http://schemas.microsoft.com/office/drawing/2014/main" id="{75A9C341-E35C-0C9D-B1A3-088687D2DE40}"/>
              </a:ext>
            </a:extLst>
          </p:cNvPr>
          <p:cNvPicPr preferRelativeResize="0"/>
          <p:nvPr/>
        </p:nvPicPr>
        <p:blipFill rotWithShape="1">
          <a:blip r:embed="rId3">
            <a:alphaModFix/>
          </a:blip>
          <a:srcRect/>
          <a:stretch/>
        </p:blipFill>
        <p:spPr>
          <a:xfrm>
            <a:off x="6760727" y="-5719966"/>
            <a:ext cx="6857999" cy="6857999"/>
          </a:xfrm>
          <a:prstGeom prst="rect">
            <a:avLst/>
          </a:prstGeom>
          <a:noFill/>
          <a:ln>
            <a:noFill/>
          </a:ln>
        </p:spPr>
      </p:pic>
      <p:sp>
        <p:nvSpPr>
          <p:cNvPr id="397" name="Google Shape;397;g3bb863262c8_6_60">
            <a:extLst>
              <a:ext uri="{FF2B5EF4-FFF2-40B4-BE49-F238E27FC236}">
                <a16:creationId xmlns:a16="http://schemas.microsoft.com/office/drawing/2014/main" id="{48AD5332-8CF3-10EA-7EB2-41EBF78D21A5}"/>
              </a:ext>
            </a:extLst>
          </p:cNvPr>
          <p:cNvSpPr txBox="1"/>
          <p:nvPr/>
        </p:nvSpPr>
        <p:spPr>
          <a:xfrm>
            <a:off x="721473" y="661516"/>
            <a:ext cx="80010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4000" b="1">
                <a:solidFill>
                  <a:srgbClr val="624B49"/>
                </a:solidFill>
                <a:latin typeface="Avenir"/>
                <a:ea typeface="Avenir"/>
                <a:cs typeface="Avenir"/>
                <a:sym typeface="Avenir"/>
              </a:rPr>
              <a:t>Societal/Attitudinal Barriers</a:t>
            </a:r>
            <a:endParaRPr sz="1800" b="0" i="0" u="none" strike="noStrike" cap="none">
              <a:solidFill>
                <a:srgbClr val="624B49"/>
              </a:solidFill>
              <a:latin typeface="Calibri"/>
              <a:ea typeface="Calibri"/>
              <a:cs typeface="Calibri"/>
              <a:sym typeface="Calibri"/>
            </a:endParaRPr>
          </a:p>
        </p:txBody>
      </p:sp>
      <p:sp>
        <p:nvSpPr>
          <p:cNvPr id="399" name="Google Shape;399;g3bb863262c8_6_60">
            <a:extLst>
              <a:ext uri="{FF2B5EF4-FFF2-40B4-BE49-F238E27FC236}">
                <a16:creationId xmlns:a16="http://schemas.microsoft.com/office/drawing/2014/main" id="{B7261943-9A13-984C-4E55-5B4653C7731F}"/>
              </a:ext>
            </a:extLst>
          </p:cNvPr>
          <p:cNvSpPr txBox="1"/>
          <p:nvPr/>
        </p:nvSpPr>
        <p:spPr>
          <a:xfrm>
            <a:off x="662525" y="1496500"/>
            <a:ext cx="10866900" cy="4585830"/>
          </a:xfrm>
          <a:prstGeom prst="rect">
            <a:avLst/>
          </a:prstGeom>
          <a:noFill/>
          <a:ln>
            <a:noFill/>
          </a:ln>
        </p:spPr>
        <p:txBody>
          <a:bodyPr spcFirstLastPara="1" wrap="square" lIns="91425" tIns="45700" rIns="91425" bIns="45700" anchor="t" anchorCtr="0">
            <a:spAutoFit/>
          </a:bodyPr>
          <a:lstStyle/>
          <a:p>
            <a:pPr marL="69850" lvl="0" algn="l" rtl="0">
              <a:spcBef>
                <a:spcPts val="1200"/>
              </a:spcBef>
              <a:spcAft>
                <a:spcPts val="0"/>
              </a:spcAft>
              <a:buClr>
                <a:srgbClr val="624B49"/>
              </a:buClr>
              <a:buSzPts val="2500"/>
            </a:pPr>
            <a:r>
              <a:rPr lang="en-GB" sz="2400" b="1" dirty="0">
                <a:solidFill>
                  <a:srgbClr val="624B49"/>
                </a:solidFill>
                <a:latin typeface="Avenir"/>
                <a:ea typeface="Avenir"/>
                <a:cs typeface="Avenir"/>
                <a:sym typeface="Avenir"/>
              </a:rPr>
              <a:t>Not feeling that a service or business is ‘for us’.</a:t>
            </a:r>
            <a:endParaRPr sz="2400" b="1" dirty="0">
              <a:solidFill>
                <a:srgbClr val="624B49"/>
              </a:solidFill>
              <a:latin typeface="Avenir"/>
              <a:ea typeface="Avenir"/>
              <a:cs typeface="Avenir"/>
              <a:sym typeface="Avenir"/>
            </a:endParaRPr>
          </a:p>
          <a:p>
            <a:pPr marL="914400" indent="-387350">
              <a:buClr>
                <a:srgbClr val="624B49"/>
              </a:buClr>
              <a:buSzPts val="2500"/>
              <a:buFont typeface="Avenir"/>
              <a:buChar char="○"/>
            </a:pPr>
            <a:r>
              <a:rPr lang="en-GB" sz="2400" dirty="0">
                <a:solidFill>
                  <a:srgbClr val="624B49"/>
                </a:solidFill>
                <a:latin typeface="Avenir"/>
                <a:ea typeface="Avenir"/>
                <a:cs typeface="Avenir"/>
                <a:sym typeface="Avenir"/>
              </a:rPr>
              <a:t>Lack of representation, not seeing others ‘like us’ in a space.</a:t>
            </a:r>
            <a:endParaRPr sz="2400" dirty="0">
              <a:solidFill>
                <a:srgbClr val="624B49"/>
              </a:solidFill>
              <a:latin typeface="Avenir"/>
              <a:ea typeface="Avenir"/>
              <a:cs typeface="Avenir"/>
              <a:sym typeface="Avenir"/>
            </a:endParaRPr>
          </a:p>
          <a:p>
            <a:pPr marL="914400" indent="-387350">
              <a:buClr>
                <a:srgbClr val="624B49"/>
              </a:buClr>
              <a:buSzPts val="2500"/>
              <a:buFont typeface="Avenir"/>
              <a:buChar char="○"/>
            </a:pPr>
            <a:r>
              <a:rPr lang="en-GB" sz="2400" dirty="0">
                <a:solidFill>
                  <a:srgbClr val="624B49"/>
                </a:solidFill>
                <a:latin typeface="Avenir"/>
                <a:ea typeface="Avenir"/>
                <a:cs typeface="Avenir"/>
                <a:sym typeface="Avenir"/>
              </a:rPr>
              <a:t>Not knowing if we can get into the space.</a:t>
            </a:r>
            <a:endParaRPr sz="2400" dirty="0">
              <a:solidFill>
                <a:srgbClr val="624B49"/>
              </a:solidFill>
              <a:latin typeface="Avenir"/>
              <a:ea typeface="Avenir"/>
              <a:cs typeface="Avenir"/>
              <a:sym typeface="Avenir"/>
            </a:endParaRPr>
          </a:p>
          <a:p>
            <a:pPr marL="914400" indent="-387350">
              <a:buClr>
                <a:srgbClr val="624B49"/>
              </a:buClr>
              <a:buSzPts val="2500"/>
              <a:buFont typeface="Avenir"/>
              <a:buChar char="○"/>
            </a:pPr>
            <a:r>
              <a:rPr lang="en-GB" sz="2400" dirty="0">
                <a:solidFill>
                  <a:srgbClr val="624B49"/>
                </a:solidFill>
                <a:latin typeface="Avenir"/>
                <a:ea typeface="Avenir"/>
                <a:cs typeface="Avenir"/>
                <a:sym typeface="Avenir"/>
              </a:rPr>
              <a:t>Not knowing if there will be flexibility.</a:t>
            </a:r>
            <a:endParaRPr sz="2400" dirty="0">
              <a:solidFill>
                <a:srgbClr val="624B49"/>
              </a:solidFill>
              <a:latin typeface="Avenir"/>
              <a:ea typeface="Avenir"/>
              <a:cs typeface="Avenir"/>
              <a:sym typeface="Avenir"/>
            </a:endParaRPr>
          </a:p>
          <a:p>
            <a:pPr marL="914400" indent="-387350">
              <a:buClr>
                <a:srgbClr val="624B49"/>
              </a:buClr>
              <a:buSzPts val="2500"/>
              <a:buFont typeface="Avenir"/>
              <a:buChar char="○"/>
            </a:pPr>
            <a:r>
              <a:rPr lang="en-GB" sz="2400" dirty="0">
                <a:solidFill>
                  <a:srgbClr val="624B49"/>
                </a:solidFill>
                <a:latin typeface="Avenir"/>
                <a:ea typeface="Avenir"/>
                <a:cs typeface="Avenir"/>
                <a:sym typeface="Avenir"/>
              </a:rPr>
              <a:t>Making assumptions about what activities someone may enjoy.</a:t>
            </a:r>
            <a:endParaRPr sz="2400" dirty="0">
              <a:solidFill>
                <a:srgbClr val="624B49"/>
              </a:solidFill>
              <a:latin typeface="Avenir"/>
              <a:ea typeface="Avenir"/>
              <a:cs typeface="Avenir"/>
              <a:sym typeface="Avenir"/>
            </a:endParaRPr>
          </a:p>
          <a:p>
            <a:pPr marL="914400" indent="-387350">
              <a:buClr>
                <a:srgbClr val="624B49"/>
              </a:buClr>
              <a:buSzPts val="2500"/>
              <a:buFont typeface="Avenir"/>
              <a:buChar char="○"/>
            </a:pPr>
            <a:r>
              <a:rPr lang="en-GB" sz="2400" dirty="0">
                <a:solidFill>
                  <a:srgbClr val="624B49"/>
                </a:solidFill>
                <a:latin typeface="Avenir"/>
                <a:ea typeface="Avenir"/>
                <a:cs typeface="Avenir"/>
                <a:sym typeface="Avenir"/>
              </a:rPr>
              <a:t>Not mentioning gender-neutral loos/making assumptions about what facilities someone might want.</a:t>
            </a:r>
            <a:endParaRPr sz="2400" dirty="0">
              <a:solidFill>
                <a:srgbClr val="624B49"/>
              </a:solidFill>
              <a:latin typeface="Avenir"/>
              <a:ea typeface="Avenir"/>
              <a:cs typeface="Avenir"/>
              <a:sym typeface="Avenir"/>
            </a:endParaRPr>
          </a:p>
          <a:p>
            <a:pPr marL="914400" lvl="0" indent="0" algn="l" rtl="0">
              <a:spcBef>
                <a:spcPts val="1200"/>
              </a:spcBef>
              <a:spcAft>
                <a:spcPts val="0"/>
              </a:spcAft>
              <a:buNone/>
            </a:pPr>
            <a:endParaRPr sz="2400" dirty="0">
              <a:solidFill>
                <a:srgbClr val="624B49"/>
              </a:solidFill>
              <a:latin typeface="Avenir"/>
              <a:ea typeface="Avenir"/>
              <a:cs typeface="Avenir"/>
              <a:sym typeface="Avenir"/>
            </a:endParaRPr>
          </a:p>
          <a:p>
            <a:pPr marL="69850" lvl="0" algn="l" rtl="0">
              <a:spcBef>
                <a:spcPts val="1200"/>
              </a:spcBef>
              <a:spcAft>
                <a:spcPts val="0"/>
              </a:spcAft>
              <a:buClr>
                <a:srgbClr val="624B49"/>
              </a:buClr>
              <a:buSzPts val="2500"/>
            </a:pPr>
            <a:r>
              <a:rPr lang="en-GB" sz="2400" b="1" dirty="0">
                <a:solidFill>
                  <a:srgbClr val="624B49"/>
                </a:solidFill>
                <a:latin typeface="Avenir"/>
                <a:ea typeface="Avenir"/>
                <a:cs typeface="Avenir"/>
                <a:sym typeface="Avenir"/>
              </a:rPr>
              <a:t>Lack of flexibility in how things are done.</a:t>
            </a:r>
            <a:endParaRPr sz="2400" b="1" dirty="0">
              <a:solidFill>
                <a:srgbClr val="624B49"/>
              </a:solidFill>
              <a:latin typeface="Avenir"/>
              <a:ea typeface="Avenir"/>
              <a:cs typeface="Avenir"/>
              <a:sym typeface="Avenir"/>
            </a:endParaRPr>
          </a:p>
          <a:p>
            <a:pPr marL="914400" marR="0" lvl="1" indent="-387350" algn="l" rtl="0">
              <a:lnSpc>
                <a:spcPct val="100000"/>
              </a:lnSpc>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Viewing actions that help people feel equally welcome as an added extra, more work, a burden, or ‘special’ treatment.</a:t>
            </a:r>
            <a:endParaRPr sz="2400" dirty="0">
              <a:solidFill>
                <a:srgbClr val="624B49"/>
              </a:solidFill>
              <a:latin typeface="Avenir"/>
              <a:ea typeface="Avenir"/>
              <a:cs typeface="Avenir"/>
              <a:sym typeface="Avenir"/>
            </a:endParaRPr>
          </a:p>
        </p:txBody>
      </p:sp>
    </p:spTree>
    <p:extLst>
      <p:ext uri="{BB962C8B-B14F-4D97-AF65-F5344CB8AC3E}">
        <p14:creationId xmlns:p14="http://schemas.microsoft.com/office/powerpoint/2010/main" val="403308859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a:extLst>
            <a:ext uri="{FF2B5EF4-FFF2-40B4-BE49-F238E27FC236}">
              <a16:creationId xmlns:a16="http://schemas.microsoft.com/office/drawing/2014/main" id="{CE08473B-EE4A-621B-5722-7F8612B6209B}"/>
            </a:ext>
          </a:extLst>
        </p:cNvPr>
        <p:cNvGrpSpPr/>
        <p:nvPr/>
      </p:nvGrpSpPr>
      <p:grpSpPr>
        <a:xfrm>
          <a:off x="0" y="0"/>
          <a:ext cx="0" cy="0"/>
          <a:chOff x="0" y="0"/>
          <a:chExt cx="0" cy="0"/>
        </a:xfrm>
      </p:grpSpPr>
      <p:pic>
        <p:nvPicPr>
          <p:cNvPr id="407" name="Google Shape;407;g3bb863262c8_6_70">
            <a:extLst>
              <a:ext uri="{FF2B5EF4-FFF2-40B4-BE49-F238E27FC236}">
                <a16:creationId xmlns:a16="http://schemas.microsoft.com/office/drawing/2014/main" id="{2962CD0D-B757-5DE9-85E8-A3D5CEDAE812}"/>
              </a:ext>
            </a:extLst>
          </p:cNvPr>
          <p:cNvPicPr preferRelativeResize="0"/>
          <p:nvPr/>
        </p:nvPicPr>
        <p:blipFill rotWithShape="1">
          <a:blip r:embed="rId3">
            <a:alphaModFix/>
          </a:blip>
          <a:srcRect/>
          <a:stretch/>
        </p:blipFill>
        <p:spPr>
          <a:xfrm>
            <a:off x="6760727" y="-5719966"/>
            <a:ext cx="6857999" cy="6857999"/>
          </a:xfrm>
          <a:prstGeom prst="rect">
            <a:avLst/>
          </a:prstGeom>
          <a:noFill/>
          <a:ln>
            <a:noFill/>
          </a:ln>
        </p:spPr>
      </p:pic>
      <p:sp>
        <p:nvSpPr>
          <p:cNvPr id="408" name="Google Shape;408;g3bb863262c8_6_70">
            <a:extLst>
              <a:ext uri="{FF2B5EF4-FFF2-40B4-BE49-F238E27FC236}">
                <a16:creationId xmlns:a16="http://schemas.microsoft.com/office/drawing/2014/main" id="{A09C527B-D4D5-2AE9-7055-D226D2CE42D7}"/>
              </a:ext>
            </a:extLst>
          </p:cNvPr>
          <p:cNvSpPr txBox="1"/>
          <p:nvPr/>
        </p:nvSpPr>
        <p:spPr>
          <a:xfrm>
            <a:off x="721473" y="533441"/>
            <a:ext cx="80010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4000" b="1">
                <a:solidFill>
                  <a:srgbClr val="624B49"/>
                </a:solidFill>
                <a:latin typeface="Avenir"/>
                <a:ea typeface="Avenir"/>
                <a:cs typeface="Avenir"/>
                <a:sym typeface="Avenir"/>
              </a:rPr>
              <a:t>Societal/Attitudinal Barriers</a:t>
            </a:r>
            <a:endParaRPr sz="1800" b="0" i="0" u="none" strike="noStrike" cap="none">
              <a:solidFill>
                <a:srgbClr val="624B49"/>
              </a:solidFill>
              <a:latin typeface="Calibri"/>
              <a:ea typeface="Calibri"/>
              <a:cs typeface="Calibri"/>
              <a:sym typeface="Calibri"/>
            </a:endParaRPr>
          </a:p>
        </p:txBody>
      </p:sp>
      <p:sp>
        <p:nvSpPr>
          <p:cNvPr id="410" name="Google Shape;410;g3bb863262c8_6_70">
            <a:extLst>
              <a:ext uri="{FF2B5EF4-FFF2-40B4-BE49-F238E27FC236}">
                <a16:creationId xmlns:a16="http://schemas.microsoft.com/office/drawing/2014/main" id="{F2F282DC-A885-D03B-8E89-E5E11B30EBB5}"/>
              </a:ext>
            </a:extLst>
          </p:cNvPr>
          <p:cNvSpPr txBox="1"/>
          <p:nvPr/>
        </p:nvSpPr>
        <p:spPr>
          <a:xfrm>
            <a:off x="609600" y="1687175"/>
            <a:ext cx="10866900" cy="3139281"/>
          </a:xfrm>
          <a:prstGeom prst="rect">
            <a:avLst/>
          </a:prstGeom>
          <a:noFill/>
          <a:ln>
            <a:noFill/>
          </a:ln>
        </p:spPr>
        <p:txBody>
          <a:bodyPr spcFirstLastPara="1" wrap="square" lIns="91425" tIns="45700" rIns="91425" bIns="45700" anchor="t" anchorCtr="0">
            <a:spAutoFit/>
          </a:bodyPr>
          <a:lstStyle/>
          <a:p>
            <a:pPr marL="457200" lvl="0" indent="-387350" algn="l" rtl="0">
              <a:spcBef>
                <a:spcPts val="120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Asking for support and being let down</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Not asking for help and having unwelcome input.</a:t>
            </a:r>
            <a:endParaRPr sz="2400" dirty="0">
              <a:solidFill>
                <a:srgbClr val="624B49"/>
              </a:solidFill>
              <a:latin typeface="Avenir"/>
              <a:ea typeface="Avenir"/>
              <a:cs typeface="Avenir"/>
              <a:sym typeface="Avenir"/>
            </a:endParaRPr>
          </a:p>
          <a:p>
            <a:pPr marL="0" lvl="0" indent="0" algn="l" rtl="0">
              <a:spcBef>
                <a:spcPts val="0"/>
              </a:spcBef>
              <a:spcAft>
                <a:spcPts val="0"/>
              </a:spcAft>
              <a:buNone/>
            </a:pPr>
            <a:endParaRPr sz="2400" dirty="0">
              <a:solidFill>
                <a:srgbClr val="624B49"/>
              </a:solidFill>
              <a:latin typeface="Avenir"/>
              <a:ea typeface="Avenir"/>
              <a:cs typeface="Avenir"/>
              <a:sym typeface="Avenir"/>
            </a:endParaRPr>
          </a:p>
          <a:p>
            <a:pPr marL="0" lvl="0" indent="0" algn="l" rtl="0">
              <a:spcBef>
                <a:spcPts val="1200"/>
              </a:spcBef>
              <a:spcAft>
                <a:spcPts val="0"/>
              </a:spcAft>
              <a:buNone/>
            </a:pPr>
            <a:r>
              <a:rPr lang="en-GB" sz="2400" dirty="0">
                <a:solidFill>
                  <a:srgbClr val="624B49"/>
                </a:solidFill>
                <a:latin typeface="Avenir"/>
                <a:ea typeface="Avenir"/>
                <a:cs typeface="Avenir"/>
                <a:sym typeface="Avenir"/>
              </a:rPr>
              <a:t>For clarity: Asking if someone would like help is fine! </a:t>
            </a:r>
            <a:endParaRPr sz="2400" dirty="0">
              <a:solidFill>
                <a:srgbClr val="624B49"/>
              </a:solidFill>
              <a:latin typeface="Avenir"/>
              <a:ea typeface="Avenir"/>
              <a:cs typeface="Avenir"/>
              <a:sym typeface="Avenir"/>
            </a:endParaRPr>
          </a:p>
          <a:p>
            <a:pPr marL="457200" lvl="0" indent="-387350" algn="l" rtl="0">
              <a:spcBef>
                <a:spcPts val="120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Listening to their answer is crucial. </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If they say “no thanks”, accept that. Even if they are doing something that seems hard or is taking longer than it would take you!</a:t>
            </a:r>
            <a:endParaRPr sz="2400" dirty="0">
              <a:solidFill>
                <a:srgbClr val="624B49"/>
              </a:solidFill>
              <a:latin typeface="Avenir"/>
              <a:ea typeface="Avenir"/>
              <a:cs typeface="Avenir"/>
              <a:sym typeface="Avenir"/>
            </a:endParaRPr>
          </a:p>
        </p:txBody>
      </p:sp>
    </p:spTree>
    <p:extLst>
      <p:ext uri="{BB962C8B-B14F-4D97-AF65-F5344CB8AC3E}">
        <p14:creationId xmlns:p14="http://schemas.microsoft.com/office/powerpoint/2010/main" val="292304272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15"/>
        <p:cNvGrpSpPr/>
        <p:nvPr/>
      </p:nvGrpSpPr>
      <p:grpSpPr>
        <a:xfrm>
          <a:off x="0" y="0"/>
          <a:ext cx="0" cy="0"/>
          <a:chOff x="0" y="0"/>
          <a:chExt cx="0" cy="0"/>
        </a:xfrm>
      </p:grpSpPr>
      <p:pic>
        <p:nvPicPr>
          <p:cNvPr id="416" name="Google Shape;416;g3be1212d4b9_1_27"/>
          <p:cNvPicPr preferRelativeResize="0"/>
          <p:nvPr/>
        </p:nvPicPr>
        <p:blipFill rotWithShape="1">
          <a:blip r:embed="rId3">
            <a:alphaModFix/>
          </a:blip>
          <a:srcRect/>
          <a:stretch/>
        </p:blipFill>
        <p:spPr>
          <a:xfrm rot="-922354">
            <a:off x="-2042383" y="-6807338"/>
            <a:ext cx="9333781" cy="9333781"/>
          </a:xfrm>
          <a:prstGeom prst="rect">
            <a:avLst/>
          </a:prstGeom>
          <a:noFill/>
          <a:ln>
            <a:noFill/>
          </a:ln>
        </p:spPr>
      </p:pic>
      <p:pic>
        <p:nvPicPr>
          <p:cNvPr id="419" name="Google Shape;419;g3be1212d4b9_1_27" descr="A group of people sitting in a circle&#10;&#10;Description automatically generated"/>
          <p:cNvPicPr preferRelativeResize="0"/>
          <p:nvPr/>
        </p:nvPicPr>
        <p:blipFill rotWithShape="1">
          <a:blip r:embed="rId4">
            <a:alphaModFix/>
          </a:blip>
          <a:srcRect l="11072" r="21374"/>
          <a:stretch/>
        </p:blipFill>
        <p:spPr>
          <a:xfrm>
            <a:off x="6608425" y="669159"/>
            <a:ext cx="4651549" cy="4592333"/>
          </a:xfrm>
          <a:custGeom>
            <a:avLst/>
            <a:gdLst/>
            <a:ahLst/>
            <a:cxnLst/>
            <a:rect l="l" t="t" r="r" b="b"/>
            <a:pathLst>
              <a:path w="3095873" h="3056461" extrusionOk="0">
                <a:moveTo>
                  <a:pt x="1186964" y="216"/>
                </a:moveTo>
                <a:cubicBezTo>
                  <a:pt x="1219637" y="-893"/>
                  <a:pt x="1252718" y="2258"/>
                  <a:pt x="1285398" y="9912"/>
                </a:cubicBezTo>
                <a:lnTo>
                  <a:pt x="2457584" y="284533"/>
                </a:lnTo>
                <a:cubicBezTo>
                  <a:pt x="2588252" y="315205"/>
                  <a:pt x="2692732" y="413233"/>
                  <a:pt x="2731549" y="541714"/>
                </a:cubicBezTo>
                <a:lnTo>
                  <a:pt x="3079815" y="1694163"/>
                </a:lnTo>
                <a:cubicBezTo>
                  <a:pt x="3118632" y="1822699"/>
                  <a:pt x="3085938" y="1962169"/>
                  <a:pt x="2994088" y="2060033"/>
                </a:cubicBezTo>
                <a:lnTo>
                  <a:pt x="2170169" y="2937861"/>
                </a:lnTo>
                <a:cubicBezTo>
                  <a:pt x="2078318" y="3035725"/>
                  <a:pt x="1941199" y="3077166"/>
                  <a:pt x="1810476" y="3046550"/>
                </a:cubicBezTo>
                <a:lnTo>
                  <a:pt x="638291" y="2771928"/>
                </a:lnTo>
                <a:cubicBezTo>
                  <a:pt x="507623" y="2741257"/>
                  <a:pt x="403143" y="2643229"/>
                  <a:pt x="364325" y="2514747"/>
                </a:cubicBezTo>
                <a:lnTo>
                  <a:pt x="16059" y="1362299"/>
                </a:lnTo>
                <a:cubicBezTo>
                  <a:pt x="-22758" y="1233763"/>
                  <a:pt x="9936" y="1094293"/>
                  <a:pt x="101787" y="996428"/>
                </a:cubicBezTo>
                <a:lnTo>
                  <a:pt x="925651" y="118601"/>
                </a:lnTo>
                <a:lnTo>
                  <a:pt x="925706" y="118601"/>
                </a:lnTo>
                <a:cubicBezTo>
                  <a:pt x="994594" y="45203"/>
                  <a:pt x="1088946" y="3542"/>
                  <a:pt x="1186964" y="216"/>
                </a:cubicBezTo>
                <a:close/>
              </a:path>
            </a:pathLst>
          </a:custGeom>
          <a:solidFill>
            <a:srgbClr val="971673">
              <a:alpha val="0"/>
            </a:srgbClr>
          </a:solidFill>
          <a:ln>
            <a:noFill/>
          </a:ln>
        </p:spPr>
      </p:pic>
      <p:pic>
        <p:nvPicPr>
          <p:cNvPr id="420" name="Google Shape;420;g3be1212d4b9_1_27" title="WW_Safe_Icon_Pink_RGB.png"/>
          <p:cNvPicPr preferRelativeResize="0"/>
          <p:nvPr/>
        </p:nvPicPr>
        <p:blipFill rotWithShape="1">
          <a:blip r:embed="rId5">
            <a:alphaModFix/>
          </a:blip>
          <a:srcRect l="699" r="709"/>
          <a:stretch/>
        </p:blipFill>
        <p:spPr>
          <a:xfrm>
            <a:off x="6638035" y="669150"/>
            <a:ext cx="4591462" cy="4591485"/>
          </a:xfrm>
          <a:prstGeom prst="rect">
            <a:avLst/>
          </a:prstGeom>
          <a:noFill/>
          <a:ln>
            <a:noFill/>
          </a:ln>
        </p:spPr>
      </p:pic>
      <p:sp>
        <p:nvSpPr>
          <p:cNvPr id="421" name="Google Shape;421;g3be1212d4b9_1_27"/>
          <p:cNvSpPr txBox="1"/>
          <p:nvPr/>
        </p:nvSpPr>
        <p:spPr>
          <a:xfrm>
            <a:off x="809375" y="2939525"/>
            <a:ext cx="56757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800"/>
              <a:buFont typeface="Arial"/>
              <a:buNone/>
            </a:pPr>
            <a:r>
              <a:rPr lang="en-GB" sz="4000" b="1">
                <a:solidFill>
                  <a:srgbClr val="624B49"/>
                </a:solidFill>
                <a:latin typeface="Avenir"/>
                <a:ea typeface="Avenir"/>
                <a:cs typeface="Avenir"/>
                <a:sym typeface="Avenir"/>
              </a:rPr>
              <a:t>Physical Barriers</a:t>
            </a:r>
            <a:endParaRPr sz="1400" b="0" i="0" u="none" strike="noStrike" cap="none">
              <a:solidFill>
                <a:srgbClr val="000000"/>
              </a:solidFill>
              <a:latin typeface="Arial"/>
              <a:ea typeface="Arial"/>
              <a:cs typeface="Arial"/>
              <a:sym typeface="Arial"/>
            </a:endParaRPr>
          </a:p>
        </p:txBody>
      </p:sp>
      <p:sp>
        <p:nvSpPr>
          <p:cNvPr id="422" name="Google Shape;422;g3be1212d4b9_1_27"/>
          <p:cNvSpPr txBox="1"/>
          <p:nvPr/>
        </p:nvSpPr>
        <p:spPr>
          <a:xfrm>
            <a:off x="348125" y="2147475"/>
            <a:ext cx="6289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endParaRPr sz="1800" b="0" i="0" u="none" strike="noStrike" cap="none">
              <a:solidFill>
                <a:srgbClr val="624B49"/>
              </a:solidFill>
              <a:latin typeface="Calibri"/>
              <a:ea typeface="Calibri"/>
              <a:cs typeface="Calibri"/>
              <a:sym typeface="Calibri"/>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Google Shape;430;g3bb863262c8_6_89"/>
          <p:cNvPicPr preferRelativeResize="0"/>
          <p:nvPr/>
        </p:nvPicPr>
        <p:blipFill rotWithShape="1">
          <a:blip r:embed="rId3">
            <a:alphaModFix/>
          </a:blip>
          <a:srcRect/>
          <a:stretch/>
        </p:blipFill>
        <p:spPr>
          <a:xfrm>
            <a:off x="-4657867" y="3430733"/>
            <a:ext cx="6857999" cy="6857999"/>
          </a:xfrm>
          <a:prstGeom prst="rect">
            <a:avLst/>
          </a:prstGeom>
          <a:noFill/>
          <a:ln>
            <a:noFill/>
          </a:ln>
        </p:spPr>
      </p:pic>
      <p:sp>
        <p:nvSpPr>
          <p:cNvPr id="433" name="Google Shape;433;g3bb863262c8_6_89"/>
          <p:cNvSpPr txBox="1"/>
          <p:nvPr/>
        </p:nvSpPr>
        <p:spPr>
          <a:xfrm>
            <a:off x="781850" y="1150550"/>
            <a:ext cx="10694700" cy="267761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400" dirty="0">
                <a:solidFill>
                  <a:srgbClr val="624B49"/>
                </a:solidFill>
                <a:latin typeface="Avenir"/>
                <a:ea typeface="Avenir"/>
                <a:cs typeface="Avenir"/>
                <a:sym typeface="Avenir"/>
              </a:rPr>
              <a:t>You already know that stairs, no handrails, a lack of ramp or no lift can stop lots of groups accessing a space:</a:t>
            </a:r>
            <a:endParaRPr sz="2400" dirty="0">
              <a:solidFill>
                <a:srgbClr val="624B49"/>
              </a:solidFill>
              <a:latin typeface="Avenir"/>
              <a:ea typeface="Avenir"/>
              <a:cs typeface="Avenir"/>
              <a:sym typeface="Avenir"/>
            </a:endParaRPr>
          </a:p>
          <a:p>
            <a:pPr marL="0" lvl="0" indent="0" algn="l" rtl="0">
              <a:spcBef>
                <a:spcPts val="0"/>
              </a:spcBef>
              <a:spcAft>
                <a:spcPts val="0"/>
              </a:spcAft>
              <a:buClr>
                <a:schemeClr val="dk1"/>
              </a:buClr>
              <a:buSzPts val="1100"/>
              <a:buFont typeface="Arial"/>
              <a:buNone/>
            </a:pP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Parents with small children or buggies.</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Older people.</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Wheelchair users.</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Those with less mobility.</a:t>
            </a:r>
            <a:endParaRPr sz="2400" b="0" i="0" u="none" strike="noStrike" cap="none" dirty="0">
              <a:solidFill>
                <a:srgbClr val="624B49"/>
              </a:solidFill>
              <a:latin typeface="Calibri"/>
              <a:ea typeface="Calibri"/>
              <a:cs typeface="Calibri"/>
              <a:sym typeface="Calibri"/>
            </a:endParaRPr>
          </a:p>
        </p:txBody>
      </p:sp>
      <p:sp>
        <p:nvSpPr>
          <p:cNvPr id="436" name="Google Shape;436;g3bb863262c8_6_89"/>
          <p:cNvSpPr txBox="1"/>
          <p:nvPr/>
        </p:nvSpPr>
        <p:spPr>
          <a:xfrm>
            <a:off x="721473" y="347141"/>
            <a:ext cx="80010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4000" b="1">
                <a:solidFill>
                  <a:srgbClr val="624B49"/>
                </a:solidFill>
                <a:latin typeface="Avenir"/>
                <a:ea typeface="Avenir"/>
                <a:cs typeface="Avenir"/>
                <a:sym typeface="Avenir"/>
              </a:rPr>
              <a:t>Physical Barriers</a:t>
            </a:r>
            <a:endParaRPr sz="1800" b="0" i="0" u="none" strike="noStrike" cap="none">
              <a:solidFill>
                <a:srgbClr val="624B49"/>
              </a:solidFill>
              <a:latin typeface="Calibri"/>
              <a:ea typeface="Calibri"/>
              <a:cs typeface="Calibri"/>
              <a:sym typeface="Calibri"/>
            </a:endParaRPr>
          </a:p>
        </p:txBody>
      </p:sp>
      <p:sp>
        <p:nvSpPr>
          <p:cNvPr id="437" name="Google Shape;437;g3bb863262c8_6_89"/>
          <p:cNvSpPr txBox="1"/>
          <p:nvPr/>
        </p:nvSpPr>
        <p:spPr>
          <a:xfrm>
            <a:off x="1948900" y="4109050"/>
            <a:ext cx="9405000" cy="8619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400">
                <a:solidFill>
                  <a:srgbClr val="624B49"/>
                </a:solidFill>
                <a:latin typeface="Avenir"/>
                <a:ea typeface="Avenir"/>
                <a:cs typeface="Avenir"/>
                <a:sym typeface="Avenir"/>
              </a:rPr>
              <a:t>Lots of physical barriers are not in a Warm Welcome Space’s control. Here are some things you may be able to change…</a:t>
            </a:r>
            <a:endParaRPr sz="2400" b="0" i="0" u="none" strike="noStrike" cap="none">
              <a:solidFill>
                <a:srgbClr val="624B49"/>
              </a:solidFill>
              <a:latin typeface="Calibri"/>
              <a:ea typeface="Calibri"/>
              <a:cs typeface="Calibri"/>
              <a:sym typeface="Calibri"/>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g3bb863262c8_6_101"/>
          <p:cNvPicPr preferRelativeResize="0"/>
          <p:nvPr/>
        </p:nvPicPr>
        <p:blipFill rotWithShape="1">
          <a:blip r:embed="rId3">
            <a:alphaModFix/>
          </a:blip>
          <a:srcRect/>
          <a:stretch/>
        </p:blipFill>
        <p:spPr>
          <a:xfrm>
            <a:off x="-4984092" y="3374333"/>
            <a:ext cx="6857999" cy="6857999"/>
          </a:xfrm>
          <a:prstGeom prst="rect">
            <a:avLst/>
          </a:prstGeom>
          <a:noFill/>
          <a:ln>
            <a:noFill/>
          </a:ln>
        </p:spPr>
      </p:pic>
      <p:sp>
        <p:nvSpPr>
          <p:cNvPr id="446" name="Google Shape;446;g3bb863262c8_6_101"/>
          <p:cNvSpPr txBox="1"/>
          <p:nvPr/>
        </p:nvSpPr>
        <p:spPr>
          <a:xfrm>
            <a:off x="1033950" y="1484856"/>
            <a:ext cx="10773600" cy="2677616"/>
          </a:xfrm>
          <a:prstGeom prst="rect">
            <a:avLst/>
          </a:prstGeom>
          <a:noFill/>
          <a:ln>
            <a:noFill/>
          </a:ln>
        </p:spPr>
        <p:txBody>
          <a:bodyPr spcFirstLastPara="1" wrap="square" lIns="91425" tIns="45700" rIns="91425" bIns="45700" anchor="t" anchorCtr="0">
            <a:spAutoFit/>
          </a:bodyPr>
          <a:lstStyle/>
          <a:p>
            <a:pPr marL="457200" lvl="0" indent="-387350" algn="l" rtl="0">
              <a:spcBef>
                <a:spcPts val="0"/>
              </a:spcBef>
              <a:spcAft>
                <a:spcPts val="0"/>
              </a:spcAft>
              <a:buClr>
                <a:srgbClr val="624B49"/>
              </a:buClr>
              <a:buSzPts val="2500"/>
              <a:buFont typeface="Avenir"/>
              <a:buChar char="●"/>
            </a:pPr>
            <a:r>
              <a:rPr lang="en-GB" sz="2400">
                <a:solidFill>
                  <a:srgbClr val="624B49"/>
                </a:solidFill>
                <a:latin typeface="Avenir Book" panose="02000503020000020003" pitchFamily="2" charset="0"/>
                <a:ea typeface="Avenir"/>
                <a:cs typeface="Avenir"/>
                <a:sym typeface="Avenir"/>
              </a:rPr>
              <a:t>Narrow spaces between chairs and tables. Making it difficult for parents with buggies, those using walking sticks or wheelchair users.</a:t>
            </a:r>
            <a:endParaRPr sz="2400">
              <a:solidFill>
                <a:srgbClr val="624B49"/>
              </a:solidFill>
              <a:latin typeface="Avenir Book" panose="02000503020000020003" pitchFamily="2" charset="0"/>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a:solidFill>
                  <a:srgbClr val="624B49"/>
                </a:solidFill>
                <a:latin typeface="Avenir Book" panose="02000503020000020003" pitchFamily="2" charset="0"/>
                <a:ea typeface="Avenir"/>
                <a:cs typeface="Avenir"/>
                <a:sym typeface="Avenir"/>
              </a:rPr>
              <a:t>Lack of tables and chairs near to the kettle/refreshment station.</a:t>
            </a:r>
            <a:endParaRPr sz="2400">
              <a:solidFill>
                <a:srgbClr val="624B49"/>
              </a:solidFill>
              <a:latin typeface="Avenir Book" panose="02000503020000020003" pitchFamily="2" charset="0"/>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a:solidFill>
                  <a:srgbClr val="624B49"/>
                </a:solidFill>
                <a:latin typeface="Avenir Book" panose="02000503020000020003" pitchFamily="2" charset="0"/>
                <a:ea typeface="Avenir"/>
                <a:cs typeface="Avenir"/>
                <a:sym typeface="Avenir"/>
              </a:rPr>
              <a:t>Lack of trays available. No straws available.</a:t>
            </a:r>
            <a:endParaRPr sz="2400">
              <a:solidFill>
                <a:srgbClr val="624B49"/>
              </a:solidFill>
              <a:latin typeface="Avenir Book" panose="02000503020000020003" pitchFamily="2" charset="0"/>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a:solidFill>
                  <a:srgbClr val="624B49"/>
                </a:solidFill>
                <a:latin typeface="Avenir Book" panose="02000503020000020003" pitchFamily="2" charset="0"/>
                <a:ea typeface="Avenir"/>
                <a:cs typeface="Avenir"/>
                <a:sym typeface="Avenir"/>
              </a:rPr>
              <a:t>An accessible loo that’s used for storage or with a key that’s hard to find. </a:t>
            </a:r>
            <a:endParaRPr sz="2400">
              <a:solidFill>
                <a:srgbClr val="624B49"/>
              </a:solidFill>
              <a:latin typeface="Avenir Book" panose="02000503020000020003" pitchFamily="2" charset="0"/>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a:solidFill>
                  <a:srgbClr val="624B49"/>
                </a:solidFill>
                <a:latin typeface="Avenir Book" panose="02000503020000020003" pitchFamily="2" charset="0"/>
                <a:ea typeface="Avenir"/>
                <a:cs typeface="Avenir"/>
                <a:sym typeface="Avenir"/>
              </a:rPr>
              <a:t>Cluttered corridors.</a:t>
            </a:r>
            <a:endParaRPr sz="2400">
              <a:solidFill>
                <a:srgbClr val="624B49"/>
              </a:solidFill>
              <a:latin typeface="Avenir Book" panose="02000503020000020003" pitchFamily="2" charset="0"/>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a:solidFill>
                  <a:srgbClr val="624B49"/>
                </a:solidFill>
                <a:latin typeface="Avenir Book" panose="02000503020000020003" pitchFamily="2" charset="0"/>
                <a:ea typeface="Avenir"/>
                <a:cs typeface="Avenir"/>
                <a:sym typeface="Avenir"/>
              </a:rPr>
              <a:t>Heavy doors (fire doors excluded)</a:t>
            </a:r>
            <a:r>
              <a:rPr lang="en-GB" sz="2400">
                <a:solidFill>
                  <a:srgbClr val="624B49"/>
                </a:solidFill>
                <a:latin typeface="Avenir Book" panose="02000503020000020003" pitchFamily="2" charset="0"/>
                <a:ea typeface="Calibri"/>
                <a:cs typeface="Calibri"/>
                <a:sym typeface="Calibri"/>
              </a:rPr>
              <a:t>.</a:t>
            </a:r>
            <a:endParaRPr sz="2400" b="0" i="0" u="none" strike="noStrike" cap="none">
              <a:solidFill>
                <a:srgbClr val="624B49"/>
              </a:solidFill>
              <a:latin typeface="Avenir Book" panose="02000503020000020003" pitchFamily="2" charset="0"/>
              <a:ea typeface="Calibri"/>
              <a:cs typeface="Calibri"/>
              <a:sym typeface="Calibri"/>
            </a:endParaRPr>
          </a:p>
        </p:txBody>
      </p:sp>
      <p:sp>
        <p:nvSpPr>
          <p:cNvPr id="449" name="Google Shape;449;g3bb863262c8_6_101"/>
          <p:cNvSpPr txBox="1"/>
          <p:nvPr/>
        </p:nvSpPr>
        <p:spPr>
          <a:xfrm>
            <a:off x="1167848" y="544441"/>
            <a:ext cx="80010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4000" b="1">
                <a:solidFill>
                  <a:srgbClr val="624B49"/>
                </a:solidFill>
                <a:latin typeface="Avenir"/>
                <a:ea typeface="Avenir"/>
                <a:cs typeface="Avenir"/>
                <a:sym typeface="Avenir"/>
              </a:rPr>
              <a:t>Physical Barriers</a:t>
            </a:r>
            <a:endParaRPr sz="1800" b="0" i="0" u="none" strike="noStrike" cap="none">
              <a:solidFill>
                <a:srgbClr val="624B49"/>
              </a:solidFill>
              <a:latin typeface="Calibri"/>
              <a:ea typeface="Calibri"/>
              <a:cs typeface="Calibri"/>
              <a:sym typeface="Calibri"/>
            </a:endParaRPr>
          </a:p>
        </p:txBody>
      </p:sp>
      <p:sp>
        <p:nvSpPr>
          <p:cNvPr id="450" name="Google Shape;450;g3bb863262c8_6_101"/>
          <p:cNvSpPr txBox="1"/>
          <p:nvPr/>
        </p:nvSpPr>
        <p:spPr>
          <a:xfrm>
            <a:off x="1439725" y="5007775"/>
            <a:ext cx="7884300" cy="569400"/>
          </a:xfrm>
          <a:prstGeom prst="rect">
            <a:avLst/>
          </a:prstGeom>
          <a:noFill/>
          <a:ln>
            <a:noFill/>
          </a:ln>
        </p:spPr>
        <p:txBody>
          <a:bodyPr spcFirstLastPara="1" wrap="square" lIns="91425" tIns="91425" rIns="91425" bIns="91425" anchor="t" anchorCtr="0">
            <a:spAutoFit/>
          </a:bodyPr>
          <a:lstStyle/>
          <a:p>
            <a:pPr marL="457200" lvl="0" indent="457200" algn="l" rtl="0">
              <a:spcBef>
                <a:spcPts val="0"/>
              </a:spcBef>
              <a:spcAft>
                <a:spcPts val="0"/>
              </a:spcAft>
              <a:buNone/>
            </a:pPr>
            <a:r>
              <a:rPr lang="en-GB" sz="2400">
                <a:solidFill>
                  <a:srgbClr val="624B49"/>
                </a:solidFill>
                <a:latin typeface="Avenir Book" panose="02000503020000020003" pitchFamily="2" charset="0"/>
                <a:ea typeface="Avenir"/>
                <a:cs typeface="Avenir"/>
                <a:sym typeface="Avenir"/>
              </a:rPr>
              <a:t>…and of course, sometimes steps and stairs!</a:t>
            </a:r>
            <a:endParaRPr sz="2400">
              <a:latin typeface="Avenir Book" panose="02000503020000020003" pitchFamily="2"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456" name="Google Shape;456;g3bb863262c8_6_113"/>
          <p:cNvPicPr preferRelativeResize="0"/>
          <p:nvPr/>
        </p:nvPicPr>
        <p:blipFill rotWithShape="1">
          <a:blip r:embed="rId3">
            <a:alphaModFix/>
          </a:blip>
          <a:srcRect/>
          <a:stretch/>
        </p:blipFill>
        <p:spPr>
          <a:xfrm>
            <a:off x="-5050667" y="3440908"/>
            <a:ext cx="6857999" cy="6857999"/>
          </a:xfrm>
          <a:prstGeom prst="rect">
            <a:avLst/>
          </a:prstGeom>
          <a:noFill/>
          <a:ln>
            <a:noFill/>
          </a:ln>
        </p:spPr>
      </p:pic>
      <p:sp>
        <p:nvSpPr>
          <p:cNvPr id="459" name="Google Shape;459;g3bb863262c8_6_113"/>
          <p:cNvSpPr txBox="1"/>
          <p:nvPr/>
        </p:nvSpPr>
        <p:spPr>
          <a:xfrm>
            <a:off x="721475" y="1239456"/>
            <a:ext cx="10773600" cy="3785611"/>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None/>
            </a:pPr>
            <a:r>
              <a:rPr lang="en-GB" sz="2400" b="1" dirty="0">
                <a:solidFill>
                  <a:srgbClr val="624B49"/>
                </a:solidFill>
                <a:latin typeface="Avenir"/>
                <a:ea typeface="Avenir"/>
                <a:cs typeface="Avenir"/>
                <a:sym typeface="Avenir"/>
              </a:rPr>
              <a:t>Lack of independent choice. </a:t>
            </a:r>
            <a:endParaRPr sz="2400" b="1" dirty="0">
              <a:solidFill>
                <a:srgbClr val="624B49"/>
              </a:solidFill>
              <a:latin typeface="Avenir"/>
              <a:ea typeface="Avenir"/>
              <a:cs typeface="Avenir"/>
              <a:sym typeface="Avenir"/>
            </a:endParaRPr>
          </a:p>
          <a:p>
            <a:pPr marL="0" lvl="0" indent="0" algn="l" rtl="0">
              <a:spcBef>
                <a:spcPts val="0"/>
              </a:spcBef>
              <a:spcAft>
                <a:spcPts val="0"/>
              </a:spcAft>
              <a:buNone/>
            </a:pPr>
            <a:endParaRPr sz="2400" dirty="0">
              <a:solidFill>
                <a:srgbClr val="624B49"/>
              </a:solidFill>
              <a:latin typeface="Avenir"/>
              <a:ea typeface="Avenir"/>
              <a:cs typeface="Avenir"/>
              <a:sym typeface="Avenir"/>
            </a:endParaRPr>
          </a:p>
          <a:p>
            <a:pPr marL="0" lvl="0" indent="0" algn="l" rtl="0">
              <a:spcBef>
                <a:spcPts val="0"/>
              </a:spcBef>
              <a:spcAft>
                <a:spcPts val="0"/>
              </a:spcAft>
              <a:buNone/>
            </a:pPr>
            <a:r>
              <a:rPr lang="en-GB" sz="2400" dirty="0">
                <a:solidFill>
                  <a:srgbClr val="624B49"/>
                </a:solidFill>
                <a:latin typeface="Avenir"/>
                <a:ea typeface="Avenir"/>
                <a:cs typeface="Avenir"/>
                <a:sym typeface="Avenir"/>
              </a:rPr>
              <a:t>This might not sound like a physical barrier, but the physical layout can support people to feel dignified and independent. Here’s how: </a:t>
            </a:r>
            <a:endParaRPr sz="2400" dirty="0">
              <a:solidFill>
                <a:srgbClr val="624B49"/>
              </a:solidFill>
              <a:latin typeface="Avenir"/>
              <a:ea typeface="Avenir"/>
              <a:cs typeface="Avenir"/>
              <a:sym typeface="Avenir"/>
            </a:endParaRPr>
          </a:p>
          <a:p>
            <a:pPr marL="0" lvl="0" indent="0" algn="l" rtl="0">
              <a:spcBef>
                <a:spcPts val="0"/>
              </a:spcBef>
              <a:spcAft>
                <a:spcPts val="0"/>
              </a:spcAft>
              <a:buNone/>
            </a:pP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Creating space so someone can move freely.</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Laying out a refreshment area with space to pop a cup down while you pick up a spoon or choose your own biscuit(s)! </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Checking if a wheelchair user would rather stay in their chair or transfer to another chair.</a:t>
            </a:r>
            <a:endParaRPr sz="2400" dirty="0">
              <a:solidFill>
                <a:srgbClr val="624B49"/>
              </a:solidFill>
              <a:latin typeface="Avenir"/>
              <a:ea typeface="Avenir"/>
              <a:cs typeface="Avenir"/>
              <a:sym typeface="Avenir"/>
            </a:endParaRPr>
          </a:p>
        </p:txBody>
      </p:sp>
      <p:sp>
        <p:nvSpPr>
          <p:cNvPr id="462" name="Google Shape;462;g3bb863262c8_6_113"/>
          <p:cNvSpPr txBox="1"/>
          <p:nvPr/>
        </p:nvSpPr>
        <p:spPr>
          <a:xfrm>
            <a:off x="709198" y="440216"/>
            <a:ext cx="80010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4000" b="1">
                <a:solidFill>
                  <a:srgbClr val="624B49"/>
                </a:solidFill>
                <a:latin typeface="Avenir"/>
                <a:ea typeface="Avenir"/>
                <a:cs typeface="Avenir"/>
                <a:sym typeface="Avenir"/>
              </a:rPr>
              <a:t>Physical Barriers</a:t>
            </a:r>
            <a:endParaRPr sz="1800" b="0" i="0" u="none" strike="noStrike" cap="none">
              <a:solidFill>
                <a:srgbClr val="624B49"/>
              </a:solidFill>
              <a:latin typeface="Calibri"/>
              <a:ea typeface="Calibri"/>
              <a:cs typeface="Calibri"/>
              <a:sym typeface="Calibri"/>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67"/>
        <p:cNvGrpSpPr/>
        <p:nvPr/>
      </p:nvGrpSpPr>
      <p:grpSpPr>
        <a:xfrm>
          <a:off x="0" y="0"/>
          <a:ext cx="0" cy="0"/>
          <a:chOff x="0" y="0"/>
          <a:chExt cx="0" cy="0"/>
        </a:xfrm>
      </p:grpSpPr>
      <p:pic>
        <p:nvPicPr>
          <p:cNvPr id="468" name="Google Shape;468;g3be1212d4b9_1_40"/>
          <p:cNvPicPr preferRelativeResize="0"/>
          <p:nvPr/>
        </p:nvPicPr>
        <p:blipFill rotWithShape="1">
          <a:blip r:embed="rId3">
            <a:alphaModFix/>
          </a:blip>
          <a:srcRect/>
          <a:stretch/>
        </p:blipFill>
        <p:spPr>
          <a:xfrm rot="-922354">
            <a:off x="-2042383" y="-6807338"/>
            <a:ext cx="9333781" cy="9333781"/>
          </a:xfrm>
          <a:prstGeom prst="rect">
            <a:avLst/>
          </a:prstGeom>
          <a:noFill/>
          <a:ln>
            <a:noFill/>
          </a:ln>
        </p:spPr>
      </p:pic>
      <p:pic>
        <p:nvPicPr>
          <p:cNvPr id="471" name="Google Shape;471;g3be1212d4b9_1_40" descr="A group of people sitting in a circle&#10;&#10;Description automatically generated"/>
          <p:cNvPicPr preferRelativeResize="0"/>
          <p:nvPr/>
        </p:nvPicPr>
        <p:blipFill rotWithShape="1">
          <a:blip r:embed="rId4">
            <a:alphaModFix/>
          </a:blip>
          <a:srcRect l="11072" r="21374"/>
          <a:stretch/>
        </p:blipFill>
        <p:spPr>
          <a:xfrm>
            <a:off x="6608425" y="669159"/>
            <a:ext cx="4651549" cy="4592333"/>
          </a:xfrm>
          <a:custGeom>
            <a:avLst/>
            <a:gdLst/>
            <a:ahLst/>
            <a:cxnLst/>
            <a:rect l="l" t="t" r="r" b="b"/>
            <a:pathLst>
              <a:path w="3095873" h="3056461" extrusionOk="0">
                <a:moveTo>
                  <a:pt x="1186964" y="216"/>
                </a:moveTo>
                <a:cubicBezTo>
                  <a:pt x="1219637" y="-893"/>
                  <a:pt x="1252718" y="2258"/>
                  <a:pt x="1285398" y="9912"/>
                </a:cubicBezTo>
                <a:lnTo>
                  <a:pt x="2457584" y="284533"/>
                </a:lnTo>
                <a:cubicBezTo>
                  <a:pt x="2588252" y="315205"/>
                  <a:pt x="2692732" y="413233"/>
                  <a:pt x="2731549" y="541714"/>
                </a:cubicBezTo>
                <a:lnTo>
                  <a:pt x="3079815" y="1694163"/>
                </a:lnTo>
                <a:cubicBezTo>
                  <a:pt x="3118632" y="1822699"/>
                  <a:pt x="3085938" y="1962169"/>
                  <a:pt x="2994088" y="2060033"/>
                </a:cubicBezTo>
                <a:lnTo>
                  <a:pt x="2170169" y="2937861"/>
                </a:lnTo>
                <a:cubicBezTo>
                  <a:pt x="2078318" y="3035725"/>
                  <a:pt x="1941199" y="3077166"/>
                  <a:pt x="1810476" y="3046550"/>
                </a:cubicBezTo>
                <a:lnTo>
                  <a:pt x="638291" y="2771928"/>
                </a:lnTo>
                <a:cubicBezTo>
                  <a:pt x="507623" y="2741257"/>
                  <a:pt x="403143" y="2643229"/>
                  <a:pt x="364325" y="2514747"/>
                </a:cubicBezTo>
                <a:lnTo>
                  <a:pt x="16059" y="1362299"/>
                </a:lnTo>
                <a:cubicBezTo>
                  <a:pt x="-22758" y="1233763"/>
                  <a:pt x="9936" y="1094293"/>
                  <a:pt x="101787" y="996428"/>
                </a:cubicBezTo>
                <a:lnTo>
                  <a:pt x="925651" y="118601"/>
                </a:lnTo>
                <a:lnTo>
                  <a:pt x="925706" y="118601"/>
                </a:lnTo>
                <a:cubicBezTo>
                  <a:pt x="994594" y="45203"/>
                  <a:pt x="1088946" y="3542"/>
                  <a:pt x="1186964" y="216"/>
                </a:cubicBezTo>
                <a:close/>
              </a:path>
            </a:pathLst>
          </a:custGeom>
          <a:solidFill>
            <a:srgbClr val="971673">
              <a:alpha val="0"/>
            </a:srgbClr>
          </a:solidFill>
          <a:ln>
            <a:noFill/>
          </a:ln>
        </p:spPr>
      </p:pic>
      <p:pic>
        <p:nvPicPr>
          <p:cNvPr id="472" name="Google Shape;472;g3be1212d4b9_1_40" title="WW_Warm_Icon_Red_RGB.png"/>
          <p:cNvPicPr preferRelativeResize="0"/>
          <p:nvPr/>
        </p:nvPicPr>
        <p:blipFill rotWithShape="1">
          <a:blip r:embed="rId5">
            <a:alphaModFix/>
          </a:blip>
          <a:srcRect l="699" r="709"/>
          <a:stretch/>
        </p:blipFill>
        <p:spPr>
          <a:xfrm>
            <a:off x="6638035" y="669150"/>
            <a:ext cx="4591462" cy="4591485"/>
          </a:xfrm>
          <a:prstGeom prst="rect">
            <a:avLst/>
          </a:prstGeom>
          <a:noFill/>
          <a:ln>
            <a:noFill/>
          </a:ln>
        </p:spPr>
      </p:pic>
      <p:sp>
        <p:nvSpPr>
          <p:cNvPr id="473" name="Google Shape;473;g3be1212d4b9_1_40"/>
          <p:cNvSpPr txBox="1"/>
          <p:nvPr/>
        </p:nvSpPr>
        <p:spPr>
          <a:xfrm>
            <a:off x="809375" y="2939525"/>
            <a:ext cx="5675700" cy="7080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800"/>
              <a:buFont typeface="Arial"/>
              <a:buNone/>
            </a:pPr>
            <a:r>
              <a:rPr lang="en-GB" sz="4000" b="1">
                <a:solidFill>
                  <a:srgbClr val="624B49"/>
                </a:solidFill>
                <a:latin typeface="Avenir"/>
                <a:ea typeface="Avenir"/>
                <a:cs typeface="Avenir"/>
                <a:sym typeface="Avenir"/>
              </a:rPr>
              <a:t>Sensory Barriers</a:t>
            </a:r>
            <a:endParaRPr sz="1400" b="0" i="0" u="none" strike="noStrike" cap="none">
              <a:solidFill>
                <a:srgbClr val="000000"/>
              </a:solidFill>
              <a:latin typeface="Arial"/>
              <a:ea typeface="Arial"/>
              <a:cs typeface="Arial"/>
              <a:sym typeface="Arial"/>
            </a:endParaRPr>
          </a:p>
        </p:txBody>
      </p:sp>
      <p:sp>
        <p:nvSpPr>
          <p:cNvPr id="474" name="Google Shape;474;g3be1212d4b9_1_40"/>
          <p:cNvSpPr txBox="1"/>
          <p:nvPr/>
        </p:nvSpPr>
        <p:spPr>
          <a:xfrm>
            <a:off x="348125" y="2147475"/>
            <a:ext cx="6289800" cy="369300"/>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endParaRPr sz="1800" b="0" i="0" u="none" strike="noStrike" cap="none">
              <a:solidFill>
                <a:srgbClr val="624B49"/>
              </a:solidFill>
              <a:latin typeface="Calibri"/>
              <a:ea typeface="Calibri"/>
              <a:cs typeface="Calibri"/>
              <a:sym typeface="Calibri"/>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pic>
        <p:nvPicPr>
          <p:cNvPr id="484" name="Google Shape;484;g3bb863262c8_6_133"/>
          <p:cNvPicPr preferRelativeResize="0"/>
          <p:nvPr/>
        </p:nvPicPr>
        <p:blipFill rotWithShape="1">
          <a:blip r:embed="rId3">
            <a:alphaModFix/>
          </a:blip>
          <a:srcRect/>
          <a:stretch/>
        </p:blipFill>
        <p:spPr>
          <a:xfrm>
            <a:off x="6760727" y="-5719966"/>
            <a:ext cx="6857999" cy="6857999"/>
          </a:xfrm>
          <a:prstGeom prst="rect">
            <a:avLst/>
          </a:prstGeom>
          <a:noFill/>
          <a:ln>
            <a:noFill/>
          </a:ln>
        </p:spPr>
      </p:pic>
      <p:sp>
        <p:nvSpPr>
          <p:cNvPr id="485" name="Google Shape;485;g3bb863262c8_6_133"/>
          <p:cNvSpPr txBox="1"/>
          <p:nvPr/>
        </p:nvSpPr>
        <p:spPr>
          <a:xfrm>
            <a:off x="721473" y="494966"/>
            <a:ext cx="8001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4000" b="1">
                <a:solidFill>
                  <a:srgbClr val="624B49"/>
                </a:solidFill>
                <a:latin typeface="Avenir"/>
                <a:ea typeface="Avenir"/>
                <a:cs typeface="Avenir"/>
                <a:sym typeface="Avenir"/>
              </a:rPr>
              <a:t>Sensory Barriers.</a:t>
            </a:r>
            <a:endParaRPr sz="1800" b="0" i="0" u="none" strike="noStrike" cap="none">
              <a:solidFill>
                <a:srgbClr val="624B49"/>
              </a:solidFill>
              <a:latin typeface="Calibri"/>
              <a:ea typeface="Calibri"/>
              <a:cs typeface="Calibri"/>
              <a:sym typeface="Calibri"/>
            </a:endParaRPr>
          </a:p>
        </p:txBody>
      </p:sp>
      <p:sp>
        <p:nvSpPr>
          <p:cNvPr id="487" name="Google Shape;487;g3bb863262c8_6_133"/>
          <p:cNvSpPr txBox="1"/>
          <p:nvPr/>
        </p:nvSpPr>
        <p:spPr>
          <a:xfrm>
            <a:off x="779525" y="1347725"/>
            <a:ext cx="10899000" cy="3570168"/>
          </a:xfrm>
          <a:prstGeom prst="rect">
            <a:avLst/>
          </a:prstGeom>
          <a:noFill/>
          <a:ln>
            <a:noFill/>
          </a:ln>
        </p:spPr>
        <p:txBody>
          <a:bodyPr spcFirstLastPara="1" wrap="square" lIns="91425" tIns="45700" rIns="91425" bIns="45700" anchor="t" anchorCtr="0">
            <a:spAutoFit/>
          </a:bodyPr>
          <a:lstStyle/>
          <a:p>
            <a:pPr marL="57150" lvl="0" algn="l" rtl="0">
              <a:spcBef>
                <a:spcPts val="1200"/>
              </a:spcBef>
              <a:spcAft>
                <a:spcPts val="0"/>
              </a:spcAft>
              <a:buClr>
                <a:srgbClr val="624B49"/>
              </a:buClr>
              <a:buSzPts val="2700"/>
            </a:pPr>
            <a:r>
              <a:rPr lang="en-GB" sz="2400" b="1" dirty="0">
                <a:solidFill>
                  <a:srgbClr val="624B49"/>
                </a:solidFill>
                <a:latin typeface="Avenir"/>
                <a:ea typeface="Avenir"/>
                <a:cs typeface="Avenir"/>
                <a:sym typeface="Avenir"/>
              </a:rPr>
              <a:t>Certain textures can be uncomfortable.</a:t>
            </a:r>
            <a:endParaRPr sz="2400" b="1" dirty="0">
              <a:solidFill>
                <a:srgbClr val="624B49"/>
              </a:solidFill>
              <a:latin typeface="Avenir"/>
              <a:ea typeface="Avenir"/>
              <a:cs typeface="Avenir"/>
              <a:sym typeface="Avenir"/>
            </a:endParaRPr>
          </a:p>
          <a:p>
            <a:pPr marL="914400" lvl="1" indent="-400050" algn="l" rtl="0">
              <a:spcBef>
                <a:spcPts val="0"/>
              </a:spcBef>
              <a:spcAft>
                <a:spcPts val="0"/>
              </a:spcAft>
              <a:buClr>
                <a:srgbClr val="624B49"/>
              </a:buClr>
              <a:buSzPts val="2700"/>
              <a:buFont typeface="Avenir"/>
              <a:buChar char="○"/>
            </a:pPr>
            <a:r>
              <a:rPr lang="en-GB" sz="2400" dirty="0">
                <a:solidFill>
                  <a:srgbClr val="624B49"/>
                </a:solidFill>
                <a:latin typeface="Avenir"/>
                <a:ea typeface="Avenir"/>
                <a:cs typeface="Avenir"/>
                <a:sym typeface="Avenir"/>
              </a:rPr>
              <a:t>A mix of cushioned and hard chairs is helpful.</a:t>
            </a:r>
            <a:endParaRPr sz="2400" dirty="0">
              <a:solidFill>
                <a:srgbClr val="624B49"/>
              </a:solidFill>
              <a:latin typeface="Avenir"/>
              <a:ea typeface="Avenir"/>
              <a:cs typeface="Avenir"/>
              <a:sym typeface="Avenir"/>
            </a:endParaRPr>
          </a:p>
          <a:p>
            <a:pPr marL="57150" lvl="0" algn="l" rtl="0">
              <a:spcBef>
                <a:spcPts val="0"/>
              </a:spcBef>
              <a:spcAft>
                <a:spcPts val="0"/>
              </a:spcAft>
              <a:buClr>
                <a:srgbClr val="624B49"/>
              </a:buClr>
              <a:buSzPts val="2700"/>
            </a:pPr>
            <a:r>
              <a:rPr lang="en-GB" sz="2400" b="1" dirty="0">
                <a:solidFill>
                  <a:srgbClr val="624B49"/>
                </a:solidFill>
                <a:latin typeface="Avenir"/>
                <a:ea typeface="Avenir"/>
                <a:cs typeface="Avenir"/>
                <a:sym typeface="Avenir"/>
              </a:rPr>
              <a:t>Lighting and temperature can be uncomfortable or overstimulating</a:t>
            </a:r>
            <a:r>
              <a:rPr lang="en-GB" sz="2400" dirty="0">
                <a:solidFill>
                  <a:srgbClr val="624B49"/>
                </a:solidFill>
                <a:latin typeface="Avenir"/>
                <a:ea typeface="Avenir"/>
                <a:cs typeface="Avenir"/>
                <a:sym typeface="Avenir"/>
              </a:rPr>
              <a:t>.</a:t>
            </a:r>
            <a:endParaRPr sz="2400" dirty="0">
              <a:solidFill>
                <a:srgbClr val="624B49"/>
              </a:solidFill>
              <a:latin typeface="Avenir"/>
              <a:ea typeface="Avenir"/>
              <a:cs typeface="Avenir"/>
              <a:sym typeface="Avenir"/>
            </a:endParaRPr>
          </a:p>
          <a:p>
            <a:pPr marL="914400" lvl="1" indent="-400050" algn="l" rtl="0">
              <a:spcBef>
                <a:spcPts val="0"/>
              </a:spcBef>
              <a:spcAft>
                <a:spcPts val="0"/>
              </a:spcAft>
              <a:buClr>
                <a:srgbClr val="624B49"/>
              </a:buClr>
              <a:buSzPts val="2700"/>
              <a:buFont typeface="Avenir"/>
              <a:buChar char="○"/>
            </a:pPr>
            <a:r>
              <a:rPr lang="en-GB" sz="2400" dirty="0">
                <a:solidFill>
                  <a:srgbClr val="624B49"/>
                </a:solidFill>
                <a:latin typeface="Avenir"/>
                <a:ea typeface="Avenir"/>
                <a:cs typeface="Avenir"/>
                <a:sym typeface="Avenir"/>
              </a:rPr>
              <a:t>If it’s possible to control or adjust these, that’s helpful.</a:t>
            </a:r>
            <a:endParaRPr sz="2400" dirty="0">
              <a:solidFill>
                <a:srgbClr val="624B49"/>
              </a:solidFill>
              <a:latin typeface="Avenir"/>
              <a:ea typeface="Avenir"/>
              <a:cs typeface="Avenir"/>
              <a:sym typeface="Avenir"/>
            </a:endParaRPr>
          </a:p>
          <a:p>
            <a:pPr marL="914400" lvl="1" indent="-400050" algn="l" rtl="0">
              <a:spcBef>
                <a:spcPts val="0"/>
              </a:spcBef>
              <a:spcAft>
                <a:spcPts val="0"/>
              </a:spcAft>
              <a:buClr>
                <a:srgbClr val="624B49"/>
              </a:buClr>
              <a:buSzPts val="2700"/>
              <a:buFont typeface="Avenir"/>
              <a:buChar char="○"/>
            </a:pPr>
            <a:r>
              <a:rPr lang="en-GB" sz="2400" dirty="0">
                <a:solidFill>
                  <a:srgbClr val="624B49"/>
                </a:solidFill>
                <a:latin typeface="Avenir"/>
                <a:ea typeface="Avenir"/>
                <a:cs typeface="Avenir"/>
                <a:sym typeface="Avenir"/>
              </a:rPr>
              <a:t>Especially helpful if you can have different spaces with different lighting/temperatures.</a:t>
            </a:r>
            <a:endParaRPr sz="2400" dirty="0">
              <a:solidFill>
                <a:srgbClr val="624B49"/>
              </a:solidFill>
              <a:latin typeface="Avenir"/>
              <a:ea typeface="Avenir"/>
              <a:cs typeface="Avenir"/>
              <a:sym typeface="Avenir"/>
            </a:endParaRPr>
          </a:p>
          <a:p>
            <a:pPr marL="57150" lvl="0" algn="l" rtl="0">
              <a:spcBef>
                <a:spcPts val="0"/>
              </a:spcBef>
              <a:spcAft>
                <a:spcPts val="0"/>
              </a:spcAft>
              <a:buClr>
                <a:srgbClr val="624B49"/>
              </a:buClr>
              <a:buSzPts val="2700"/>
            </a:pPr>
            <a:r>
              <a:rPr lang="en-GB" sz="2400" b="1" dirty="0">
                <a:solidFill>
                  <a:srgbClr val="624B49"/>
                </a:solidFill>
                <a:latin typeface="Avenir"/>
                <a:ea typeface="Avenir"/>
                <a:cs typeface="Avenir"/>
                <a:sym typeface="Avenir"/>
              </a:rPr>
              <a:t>Big rooms filled with people can be very loud and overwhelming</a:t>
            </a:r>
            <a:endParaRPr sz="2400" b="1" dirty="0">
              <a:solidFill>
                <a:srgbClr val="624B49"/>
              </a:solidFill>
              <a:latin typeface="Avenir"/>
              <a:ea typeface="Avenir"/>
              <a:cs typeface="Avenir"/>
              <a:sym typeface="Avenir"/>
            </a:endParaRPr>
          </a:p>
          <a:p>
            <a:pPr marL="914400" lvl="1" indent="-400050" algn="l" rtl="0">
              <a:spcBef>
                <a:spcPts val="0"/>
              </a:spcBef>
              <a:spcAft>
                <a:spcPts val="0"/>
              </a:spcAft>
              <a:buClr>
                <a:srgbClr val="624B49"/>
              </a:buClr>
              <a:buSzPts val="2700"/>
              <a:buFont typeface="Avenir"/>
              <a:buChar char="○"/>
            </a:pPr>
            <a:r>
              <a:rPr lang="en-GB" sz="2400" dirty="0">
                <a:solidFill>
                  <a:srgbClr val="624B49"/>
                </a:solidFill>
                <a:latin typeface="Avenir"/>
                <a:ea typeface="Avenir"/>
                <a:cs typeface="Avenir"/>
                <a:sym typeface="Avenir"/>
              </a:rPr>
              <a:t>If you can have a specific quiet room, allocate one and signpost to it.</a:t>
            </a:r>
            <a:endParaRPr sz="2400" dirty="0">
              <a:solidFill>
                <a:srgbClr val="624B49"/>
              </a:solidFill>
              <a:latin typeface="Avenir"/>
              <a:ea typeface="Avenir"/>
              <a:cs typeface="Avenir"/>
              <a:sym typeface="Avenir"/>
            </a:endParaRPr>
          </a:p>
          <a:p>
            <a:pPr marL="914400" lvl="1" indent="-400050" algn="l" rtl="0">
              <a:spcBef>
                <a:spcPts val="0"/>
              </a:spcBef>
              <a:spcAft>
                <a:spcPts val="0"/>
              </a:spcAft>
              <a:buClr>
                <a:srgbClr val="624B49"/>
              </a:buClr>
              <a:buSzPts val="2700"/>
              <a:buFont typeface="Avenir"/>
              <a:buChar char="○"/>
            </a:pPr>
            <a:r>
              <a:rPr lang="en-GB" sz="2400" dirty="0">
                <a:solidFill>
                  <a:srgbClr val="624B49"/>
                </a:solidFill>
                <a:latin typeface="Avenir"/>
                <a:ea typeface="Avenir"/>
                <a:cs typeface="Avenir"/>
                <a:sym typeface="Avenir"/>
              </a:rPr>
              <a:t>If you have less space, can you define quiet areas?</a:t>
            </a:r>
            <a:endParaRPr sz="2400" dirty="0">
              <a:solidFill>
                <a:srgbClr val="624B49"/>
              </a:solidFill>
              <a:latin typeface="Avenir"/>
              <a:ea typeface="Avenir"/>
              <a:cs typeface="Avenir"/>
              <a:sym typeface="Avenir"/>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1"/>
        <p:cNvGrpSpPr/>
        <p:nvPr/>
      </p:nvGrpSpPr>
      <p:grpSpPr>
        <a:xfrm>
          <a:off x="0" y="0"/>
          <a:ext cx="0" cy="0"/>
          <a:chOff x="0" y="0"/>
          <a:chExt cx="0" cy="0"/>
        </a:xfrm>
      </p:grpSpPr>
      <p:pic>
        <p:nvPicPr>
          <p:cNvPr id="495" name="Google Shape;495;g3bb863262c8_6_143"/>
          <p:cNvPicPr preferRelativeResize="0"/>
          <p:nvPr/>
        </p:nvPicPr>
        <p:blipFill rotWithShape="1">
          <a:blip r:embed="rId3">
            <a:alphaModFix/>
          </a:blip>
          <a:srcRect/>
          <a:stretch/>
        </p:blipFill>
        <p:spPr>
          <a:xfrm>
            <a:off x="6760727" y="-5719966"/>
            <a:ext cx="6857999" cy="6857999"/>
          </a:xfrm>
          <a:prstGeom prst="rect">
            <a:avLst/>
          </a:prstGeom>
          <a:noFill/>
          <a:ln>
            <a:noFill/>
          </a:ln>
        </p:spPr>
      </p:pic>
      <p:sp>
        <p:nvSpPr>
          <p:cNvPr id="496" name="Google Shape;496;g3bb863262c8_6_143"/>
          <p:cNvSpPr txBox="1"/>
          <p:nvPr/>
        </p:nvSpPr>
        <p:spPr>
          <a:xfrm>
            <a:off x="702823" y="801241"/>
            <a:ext cx="8001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4000" b="1">
                <a:solidFill>
                  <a:srgbClr val="624B49"/>
                </a:solidFill>
                <a:latin typeface="Avenir"/>
                <a:ea typeface="Avenir"/>
                <a:cs typeface="Avenir"/>
                <a:sym typeface="Avenir"/>
              </a:rPr>
              <a:t>Sensory Barriers.</a:t>
            </a:r>
            <a:endParaRPr sz="1800" b="0" i="0" u="none" strike="noStrike" cap="none">
              <a:solidFill>
                <a:srgbClr val="624B49"/>
              </a:solidFill>
              <a:latin typeface="Calibri"/>
              <a:ea typeface="Calibri"/>
              <a:cs typeface="Calibri"/>
              <a:sym typeface="Calibri"/>
            </a:endParaRPr>
          </a:p>
        </p:txBody>
      </p:sp>
      <p:sp>
        <p:nvSpPr>
          <p:cNvPr id="498" name="Google Shape;498;g3bb863262c8_6_143"/>
          <p:cNvSpPr txBox="1"/>
          <p:nvPr/>
        </p:nvSpPr>
        <p:spPr>
          <a:xfrm>
            <a:off x="702825" y="1652225"/>
            <a:ext cx="10969200" cy="2831504"/>
          </a:xfrm>
          <a:prstGeom prst="rect">
            <a:avLst/>
          </a:prstGeom>
          <a:noFill/>
          <a:ln>
            <a:noFill/>
          </a:ln>
        </p:spPr>
        <p:txBody>
          <a:bodyPr spcFirstLastPara="1" wrap="square" lIns="91425" tIns="45700" rIns="91425" bIns="45700" anchor="t" anchorCtr="0">
            <a:spAutoFit/>
          </a:bodyPr>
          <a:lstStyle/>
          <a:p>
            <a:pPr marL="69850" lvl="0" algn="l" rtl="0">
              <a:spcBef>
                <a:spcPts val="1200"/>
              </a:spcBef>
              <a:spcAft>
                <a:spcPts val="0"/>
              </a:spcAft>
              <a:buClr>
                <a:srgbClr val="624B49"/>
              </a:buClr>
              <a:buSzPts val="2500"/>
            </a:pPr>
            <a:r>
              <a:rPr lang="en-GB" sz="2400" b="1" dirty="0">
                <a:solidFill>
                  <a:srgbClr val="624B49"/>
                </a:solidFill>
                <a:latin typeface="Avenir"/>
                <a:ea typeface="Avenir"/>
                <a:cs typeface="Avenir"/>
                <a:sym typeface="Avenir"/>
              </a:rPr>
              <a:t>Background distractions. </a:t>
            </a:r>
            <a:endParaRPr sz="2400" b="1" dirty="0">
              <a:solidFill>
                <a:srgbClr val="624B49"/>
              </a:solidFill>
              <a:latin typeface="Avenir"/>
              <a:ea typeface="Avenir"/>
              <a:cs typeface="Avenir"/>
              <a:sym typeface="Avenir"/>
            </a:endParaRPr>
          </a:p>
          <a:p>
            <a:pPr marL="914400" lvl="1"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Lot of noise or movement makes it hard to communicate or to work with an interpreter. It also makes understanding a second language trickier.</a:t>
            </a:r>
            <a:endParaRPr sz="2400" dirty="0">
              <a:solidFill>
                <a:srgbClr val="624B49"/>
              </a:solidFill>
              <a:latin typeface="Avenir"/>
              <a:ea typeface="Avenir"/>
              <a:cs typeface="Avenir"/>
              <a:sym typeface="Avenir"/>
            </a:endParaRPr>
          </a:p>
          <a:p>
            <a:pPr marL="914400" lvl="1"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Quiet areas help here.</a:t>
            </a:r>
            <a:endParaRPr sz="2400" dirty="0">
              <a:solidFill>
                <a:srgbClr val="624B49"/>
              </a:solidFill>
              <a:latin typeface="Avenir"/>
              <a:ea typeface="Avenir"/>
              <a:cs typeface="Avenir"/>
              <a:sym typeface="Avenir"/>
            </a:endParaRPr>
          </a:p>
          <a:p>
            <a:pPr marL="914400" lvl="1"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Easily movable furniture helps a guest and interpreter position themselves as they need.</a:t>
            </a:r>
            <a:endParaRPr sz="2400" dirty="0">
              <a:solidFill>
                <a:srgbClr val="624B49"/>
              </a:solidFill>
              <a:latin typeface="Avenir"/>
              <a:ea typeface="Avenir"/>
              <a:cs typeface="Avenir"/>
              <a:sym typeface="Avenir"/>
            </a:endParaRPr>
          </a:p>
          <a:p>
            <a:pPr marL="914400" lvl="1"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A quiet space could also be available for reflection and prayer.</a:t>
            </a:r>
            <a:endParaRPr sz="2400" dirty="0">
              <a:solidFill>
                <a:srgbClr val="624B49"/>
              </a:solidFill>
              <a:latin typeface="Avenir"/>
              <a:ea typeface="Avenir"/>
              <a:cs typeface="Avenir"/>
              <a:sym typeface="Avenir"/>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2"/>
        <p:cNvGrpSpPr/>
        <p:nvPr/>
      </p:nvGrpSpPr>
      <p:grpSpPr>
        <a:xfrm>
          <a:off x="0" y="0"/>
          <a:ext cx="0" cy="0"/>
          <a:chOff x="0" y="0"/>
          <a:chExt cx="0" cy="0"/>
        </a:xfrm>
      </p:grpSpPr>
      <p:pic>
        <p:nvPicPr>
          <p:cNvPr id="506" name="Google Shape;506;g3bb863262c8_6_153"/>
          <p:cNvPicPr preferRelativeResize="0"/>
          <p:nvPr/>
        </p:nvPicPr>
        <p:blipFill rotWithShape="1">
          <a:blip r:embed="rId3">
            <a:alphaModFix/>
          </a:blip>
          <a:srcRect/>
          <a:stretch/>
        </p:blipFill>
        <p:spPr>
          <a:xfrm>
            <a:off x="6760727" y="-5719966"/>
            <a:ext cx="6857999" cy="6857999"/>
          </a:xfrm>
          <a:prstGeom prst="rect">
            <a:avLst/>
          </a:prstGeom>
          <a:noFill/>
          <a:ln>
            <a:noFill/>
          </a:ln>
        </p:spPr>
      </p:pic>
      <p:sp>
        <p:nvSpPr>
          <p:cNvPr id="507" name="Google Shape;507;g3bb863262c8_6_153"/>
          <p:cNvSpPr txBox="1"/>
          <p:nvPr/>
        </p:nvSpPr>
        <p:spPr>
          <a:xfrm>
            <a:off x="702823" y="801241"/>
            <a:ext cx="80010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4000" b="1">
                <a:solidFill>
                  <a:srgbClr val="624B49"/>
                </a:solidFill>
                <a:latin typeface="Avenir"/>
                <a:ea typeface="Avenir"/>
                <a:cs typeface="Avenir"/>
                <a:sym typeface="Avenir"/>
              </a:rPr>
              <a:t>Sensory Barriers.</a:t>
            </a:r>
            <a:endParaRPr sz="1800" b="0" i="0" u="none" strike="noStrike" cap="none">
              <a:solidFill>
                <a:srgbClr val="624B49"/>
              </a:solidFill>
              <a:latin typeface="Calibri"/>
              <a:ea typeface="Calibri"/>
              <a:cs typeface="Calibri"/>
              <a:sym typeface="Calibri"/>
            </a:endParaRPr>
          </a:p>
        </p:txBody>
      </p:sp>
      <p:sp>
        <p:nvSpPr>
          <p:cNvPr id="509" name="Google Shape;509;g3bb863262c8_6_153"/>
          <p:cNvSpPr txBox="1"/>
          <p:nvPr/>
        </p:nvSpPr>
        <p:spPr>
          <a:xfrm>
            <a:off x="702825" y="1652225"/>
            <a:ext cx="10969200" cy="4247276"/>
          </a:xfrm>
          <a:prstGeom prst="rect">
            <a:avLst/>
          </a:prstGeom>
          <a:noFill/>
          <a:ln>
            <a:noFill/>
          </a:ln>
        </p:spPr>
        <p:txBody>
          <a:bodyPr spcFirstLastPara="1" wrap="square" lIns="91425" tIns="45700" rIns="91425" bIns="45700" anchor="t" anchorCtr="0">
            <a:spAutoFit/>
          </a:bodyPr>
          <a:lstStyle/>
          <a:p>
            <a:pPr marL="69850" lvl="0" algn="l" rtl="0">
              <a:spcBef>
                <a:spcPts val="1200"/>
              </a:spcBef>
              <a:spcAft>
                <a:spcPts val="0"/>
              </a:spcAft>
              <a:buClr>
                <a:srgbClr val="624B49"/>
              </a:buClr>
              <a:buSzPts val="2500"/>
            </a:pPr>
            <a:r>
              <a:rPr lang="en-GB" sz="2400" b="1" dirty="0">
                <a:solidFill>
                  <a:srgbClr val="624B49"/>
                </a:solidFill>
                <a:latin typeface="Avenir"/>
                <a:ea typeface="Avenir"/>
                <a:cs typeface="Avenir"/>
                <a:sym typeface="Avenir"/>
              </a:rPr>
              <a:t>Big rooms filled with people can be overwhelming. </a:t>
            </a:r>
            <a:endParaRPr sz="2400" b="1" dirty="0">
              <a:solidFill>
                <a:srgbClr val="624B49"/>
              </a:solidFill>
              <a:latin typeface="Avenir"/>
              <a:ea typeface="Avenir"/>
              <a:cs typeface="Avenir"/>
              <a:sym typeface="Avenir"/>
            </a:endParaRPr>
          </a:p>
          <a:p>
            <a:pPr marL="914400" lvl="1"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If you can have a specific quiet room, allocate one and signpost to it.</a:t>
            </a:r>
            <a:endParaRPr sz="2400" dirty="0">
              <a:solidFill>
                <a:srgbClr val="624B49"/>
              </a:solidFill>
              <a:latin typeface="Avenir"/>
              <a:ea typeface="Avenir"/>
              <a:cs typeface="Avenir"/>
              <a:sym typeface="Avenir"/>
            </a:endParaRPr>
          </a:p>
          <a:p>
            <a:pPr marL="914400" lvl="1"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If you have less space, can you define quiet areas.</a:t>
            </a:r>
            <a:endParaRPr sz="2400" dirty="0">
              <a:solidFill>
                <a:srgbClr val="624B49"/>
              </a:solidFill>
              <a:latin typeface="Avenir"/>
              <a:ea typeface="Avenir"/>
              <a:cs typeface="Avenir"/>
              <a:sym typeface="Avenir"/>
            </a:endParaRPr>
          </a:p>
          <a:p>
            <a:pPr marL="457200" lvl="0" indent="0" algn="l" rtl="0">
              <a:spcBef>
                <a:spcPts val="1200"/>
              </a:spcBef>
              <a:spcAft>
                <a:spcPts val="0"/>
              </a:spcAft>
              <a:buNone/>
            </a:pPr>
            <a:endParaRPr sz="2400" b="1" dirty="0">
              <a:solidFill>
                <a:srgbClr val="624B49"/>
              </a:solidFill>
              <a:latin typeface="Avenir"/>
              <a:ea typeface="Avenir"/>
              <a:cs typeface="Avenir"/>
              <a:sym typeface="Avenir"/>
            </a:endParaRPr>
          </a:p>
          <a:p>
            <a:pPr marL="69850" lvl="0" algn="l" rtl="0">
              <a:spcBef>
                <a:spcPts val="1200"/>
              </a:spcBef>
              <a:spcAft>
                <a:spcPts val="0"/>
              </a:spcAft>
              <a:buClr>
                <a:srgbClr val="624B49"/>
              </a:buClr>
              <a:buSzPts val="2500"/>
            </a:pPr>
            <a:r>
              <a:rPr lang="en-GB" sz="2400" b="1" dirty="0">
                <a:solidFill>
                  <a:srgbClr val="624B49"/>
                </a:solidFill>
                <a:latin typeface="Avenir"/>
                <a:ea typeface="Avenir"/>
                <a:cs typeface="Avenir"/>
                <a:sym typeface="Avenir"/>
              </a:rPr>
              <a:t>Background distractions. </a:t>
            </a:r>
            <a:endParaRPr sz="2400" b="1" dirty="0">
              <a:solidFill>
                <a:srgbClr val="624B49"/>
              </a:solidFill>
              <a:latin typeface="Avenir"/>
              <a:ea typeface="Avenir"/>
              <a:cs typeface="Avenir"/>
              <a:sym typeface="Avenir"/>
            </a:endParaRPr>
          </a:p>
          <a:p>
            <a:pPr marL="914400" lvl="1"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Lot of noise or movement makes it hard to communicate or to work with an interpreter. </a:t>
            </a:r>
            <a:endParaRPr sz="2400" dirty="0">
              <a:solidFill>
                <a:srgbClr val="624B49"/>
              </a:solidFill>
              <a:latin typeface="Avenir"/>
              <a:ea typeface="Avenir"/>
              <a:cs typeface="Avenir"/>
              <a:sym typeface="Avenir"/>
            </a:endParaRPr>
          </a:p>
          <a:p>
            <a:pPr marL="914400" lvl="1"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Quiet areas help here too.</a:t>
            </a:r>
            <a:endParaRPr sz="2400" dirty="0">
              <a:solidFill>
                <a:srgbClr val="624B49"/>
              </a:solidFill>
              <a:latin typeface="Avenir"/>
              <a:ea typeface="Avenir"/>
              <a:cs typeface="Avenir"/>
              <a:sym typeface="Avenir"/>
            </a:endParaRPr>
          </a:p>
          <a:p>
            <a:pPr marL="914400" lvl="1"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Easily movable furniture helps a guest and interpreter position themselves as they need.</a:t>
            </a:r>
            <a:endParaRPr sz="2400" dirty="0">
              <a:solidFill>
                <a:srgbClr val="624B49"/>
              </a:solidFill>
              <a:latin typeface="Avenir"/>
              <a:ea typeface="Avenir"/>
              <a:cs typeface="Avenir"/>
              <a:sym typeface="Aveni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7"/>
        <p:cNvGrpSpPr/>
        <p:nvPr/>
      </p:nvGrpSpPr>
      <p:grpSpPr>
        <a:xfrm>
          <a:off x="0" y="0"/>
          <a:ext cx="0" cy="0"/>
          <a:chOff x="0" y="0"/>
          <a:chExt cx="0" cy="0"/>
        </a:xfrm>
      </p:grpSpPr>
      <p:pic>
        <p:nvPicPr>
          <p:cNvPr id="128" name="Google Shape;128;g3c85e9d70b2_0_12"/>
          <p:cNvPicPr preferRelativeResize="0"/>
          <p:nvPr/>
        </p:nvPicPr>
        <p:blipFill rotWithShape="1">
          <a:blip r:embed="rId3">
            <a:alphaModFix/>
          </a:blip>
          <a:srcRect/>
          <a:stretch/>
        </p:blipFill>
        <p:spPr>
          <a:xfrm>
            <a:off x="10740631" y="-817761"/>
            <a:ext cx="6857999" cy="6857999"/>
          </a:xfrm>
          <a:prstGeom prst="rect">
            <a:avLst/>
          </a:prstGeom>
          <a:noFill/>
          <a:ln>
            <a:noFill/>
          </a:ln>
        </p:spPr>
      </p:pic>
      <p:sp>
        <p:nvSpPr>
          <p:cNvPr id="133" name="Google Shape;133;g3c85e9d70b2_0_12"/>
          <p:cNvSpPr txBox="1"/>
          <p:nvPr/>
        </p:nvSpPr>
        <p:spPr>
          <a:xfrm>
            <a:off x="488725" y="381600"/>
            <a:ext cx="10697100" cy="471300"/>
          </a:xfrm>
          <a:prstGeom prst="rect">
            <a:avLst/>
          </a:prstGeom>
          <a:noFill/>
          <a:ln>
            <a:noFill/>
          </a:ln>
        </p:spPr>
        <p:txBody>
          <a:bodyPr spcFirstLastPara="1" wrap="square" lIns="0" tIns="0" rIns="0" bIns="0" anchor="t" anchorCtr="0">
            <a:spAutoFit/>
          </a:bodyPr>
          <a:lstStyle/>
          <a:p>
            <a:pPr marL="0" lvl="0" indent="0" algn="l" rtl="0">
              <a:lnSpc>
                <a:spcPct val="87000"/>
              </a:lnSpc>
              <a:spcBef>
                <a:spcPts val="0"/>
              </a:spcBef>
              <a:spcAft>
                <a:spcPts val="0"/>
              </a:spcAft>
              <a:buClr>
                <a:srgbClr val="F46524"/>
              </a:buClr>
              <a:buSzPts val="938"/>
              <a:buFont typeface="Arial"/>
              <a:buNone/>
            </a:pPr>
            <a:endParaRPr sz="3518" b="1">
              <a:solidFill>
                <a:srgbClr val="48429B"/>
              </a:solidFill>
              <a:latin typeface="Poppins"/>
              <a:ea typeface="Poppins"/>
              <a:cs typeface="Poppins"/>
              <a:sym typeface="Poppins"/>
            </a:endParaRPr>
          </a:p>
        </p:txBody>
      </p:sp>
      <p:sp>
        <p:nvSpPr>
          <p:cNvPr id="134" name="Google Shape;134;g3c85e9d70b2_0_12"/>
          <p:cNvSpPr txBox="1"/>
          <p:nvPr/>
        </p:nvSpPr>
        <p:spPr>
          <a:xfrm>
            <a:off x="704369" y="2009705"/>
            <a:ext cx="1163700" cy="433200"/>
          </a:xfrm>
          <a:prstGeom prst="rect">
            <a:avLst/>
          </a:prstGeom>
          <a:noFill/>
          <a:ln>
            <a:noFill/>
          </a:ln>
        </p:spPr>
        <p:txBody>
          <a:bodyPr spcFirstLastPara="1" wrap="square" lIns="0" tIns="0" rIns="0" bIns="0" anchor="t" anchorCtr="0">
            <a:spAutoFit/>
          </a:bodyPr>
          <a:lstStyle/>
          <a:p>
            <a:pPr marL="0" lvl="0" indent="0" algn="ctr" rtl="0">
              <a:lnSpc>
                <a:spcPct val="150000"/>
              </a:lnSpc>
              <a:spcBef>
                <a:spcPts val="0"/>
              </a:spcBef>
              <a:spcAft>
                <a:spcPts val="0"/>
              </a:spcAft>
              <a:buNone/>
            </a:pPr>
            <a:r>
              <a:rPr lang="en-GB" sz="2815" b="1">
                <a:solidFill>
                  <a:srgbClr val="FFFFFF"/>
                </a:solidFill>
                <a:latin typeface="Poppins SemiBold"/>
                <a:ea typeface="Poppins SemiBold"/>
                <a:cs typeface="Poppins SemiBold"/>
                <a:sym typeface="Poppins SemiBold"/>
              </a:rPr>
              <a:t>Equity</a:t>
            </a:r>
            <a:endParaRPr sz="1290"/>
          </a:p>
        </p:txBody>
      </p:sp>
      <p:sp>
        <p:nvSpPr>
          <p:cNvPr id="135" name="Google Shape;135;g3c85e9d70b2_0_12"/>
          <p:cNvSpPr txBox="1"/>
          <p:nvPr/>
        </p:nvSpPr>
        <p:spPr>
          <a:xfrm>
            <a:off x="488725" y="1024925"/>
            <a:ext cx="9713400" cy="4649700"/>
          </a:xfrm>
          <a:prstGeom prst="rect">
            <a:avLst/>
          </a:prstGeom>
          <a:noFill/>
          <a:ln>
            <a:noFill/>
          </a:ln>
        </p:spPr>
        <p:txBody>
          <a:bodyPr spcFirstLastPara="1" wrap="square" lIns="107225" tIns="107225" rIns="107225" bIns="107225" anchor="t" anchorCtr="0">
            <a:spAutoFit/>
          </a:bodyPr>
          <a:lstStyle/>
          <a:p>
            <a:pPr marL="0" lvl="0" indent="0" algn="l" rtl="0">
              <a:spcBef>
                <a:spcPts val="0"/>
              </a:spcBef>
              <a:spcAft>
                <a:spcPts val="0"/>
              </a:spcAft>
              <a:buNone/>
            </a:pPr>
            <a:r>
              <a:rPr lang="en-GB" sz="2400">
                <a:solidFill>
                  <a:srgbClr val="624B49"/>
                </a:solidFill>
                <a:latin typeface="Avenir"/>
                <a:ea typeface="Avenir"/>
                <a:cs typeface="Avenir"/>
                <a:sym typeface="Avenir"/>
              </a:rPr>
              <a:t>Warm Welcome Spaces should be inclusive because their very purpose offering refuge, connection, and comfort is undermined if any member of the community feels unwelcome or unable to access them. People who most need these spaces often face intersecting barriers: disability, language differences, neurodivergence, poverty, cultural exclusion, or mental health challenges. </a:t>
            </a:r>
            <a:endParaRPr sz="2400">
              <a:solidFill>
                <a:srgbClr val="624B49"/>
              </a:solidFill>
              <a:latin typeface="Avenir"/>
              <a:ea typeface="Avenir"/>
              <a:cs typeface="Avenir"/>
              <a:sym typeface="Avenir"/>
            </a:endParaRPr>
          </a:p>
          <a:p>
            <a:pPr marL="0" lvl="0" indent="0" algn="l" rtl="0">
              <a:spcBef>
                <a:spcPts val="0"/>
              </a:spcBef>
              <a:spcAft>
                <a:spcPts val="0"/>
              </a:spcAft>
              <a:buNone/>
            </a:pPr>
            <a:endParaRPr sz="2400">
              <a:solidFill>
                <a:srgbClr val="624B49"/>
              </a:solidFill>
              <a:latin typeface="Avenir"/>
              <a:ea typeface="Avenir"/>
              <a:cs typeface="Avenir"/>
              <a:sym typeface="Avenir"/>
            </a:endParaRPr>
          </a:p>
          <a:p>
            <a:pPr marL="0" lvl="0" indent="0" algn="l" rtl="0">
              <a:spcBef>
                <a:spcPts val="0"/>
              </a:spcBef>
              <a:spcAft>
                <a:spcPts val="0"/>
              </a:spcAft>
              <a:buNone/>
            </a:pPr>
            <a:r>
              <a:rPr lang="en-GB" sz="2400">
                <a:solidFill>
                  <a:srgbClr val="624B49"/>
                </a:solidFill>
                <a:latin typeface="Avenir"/>
                <a:ea typeface="Avenir"/>
                <a:cs typeface="Avenir"/>
                <a:sym typeface="Avenir"/>
              </a:rPr>
              <a:t>When spaces are designed with inclusion at their heart through accessible venues, sensory-friendly options, diverse representation, and a genuine culture of welcome they become places where everyone can show up as themselves. Inclusion isn't an add-on; it's the foundation that makes a Warm Welcome Space truly warm.</a:t>
            </a:r>
            <a:endParaRPr sz="2400">
              <a:solidFill>
                <a:srgbClr val="624B49"/>
              </a:solidFill>
              <a:latin typeface="Avenir"/>
              <a:ea typeface="Avenir"/>
              <a:cs typeface="Avenir"/>
              <a:sym typeface="Avenir"/>
            </a:endParaRPr>
          </a:p>
        </p:txBody>
      </p:sp>
      <p:sp>
        <p:nvSpPr>
          <p:cNvPr id="136" name="Google Shape;136;g3c85e9d70b2_0_12"/>
          <p:cNvSpPr txBox="1"/>
          <p:nvPr/>
        </p:nvSpPr>
        <p:spPr>
          <a:xfrm>
            <a:off x="381900" y="6000"/>
            <a:ext cx="8615100" cy="1222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GB" sz="4300">
                <a:solidFill>
                  <a:schemeClr val="dk1"/>
                </a:solidFill>
                <a:latin typeface="Avenir"/>
                <a:ea typeface="Avenir"/>
                <a:cs typeface="Avenir"/>
                <a:sym typeface="Avenir"/>
              </a:rPr>
              <a:t>Why be inclusive?</a:t>
            </a:r>
            <a:endParaRPr sz="4300">
              <a:solidFill>
                <a:schemeClr val="dk1"/>
              </a:solidFill>
              <a:latin typeface="Avenir"/>
              <a:ea typeface="Avenir"/>
              <a:cs typeface="Avenir"/>
              <a:sym typeface="Aveni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14"/>
        <p:cNvGrpSpPr/>
        <p:nvPr/>
      </p:nvGrpSpPr>
      <p:grpSpPr>
        <a:xfrm>
          <a:off x="0" y="0"/>
          <a:ext cx="0" cy="0"/>
          <a:chOff x="0" y="0"/>
          <a:chExt cx="0" cy="0"/>
        </a:xfrm>
      </p:grpSpPr>
      <p:pic>
        <p:nvPicPr>
          <p:cNvPr id="515" name="Google Shape;515;g3bb863262c8_6_163" descr="A group of people playing a board game&#10;&#10;Description automatically generated"/>
          <p:cNvPicPr preferRelativeResize="0"/>
          <p:nvPr/>
        </p:nvPicPr>
        <p:blipFill rotWithShape="1">
          <a:blip r:embed="rId3">
            <a:alphaModFix amt="86000"/>
          </a:blip>
          <a:srcRect/>
          <a:stretch/>
        </p:blipFill>
        <p:spPr>
          <a:xfrm>
            <a:off x="-59635" y="-60271"/>
            <a:ext cx="12311269" cy="7964876"/>
          </a:xfrm>
          <a:prstGeom prst="rect">
            <a:avLst/>
          </a:prstGeom>
          <a:noFill/>
          <a:ln>
            <a:noFill/>
          </a:ln>
        </p:spPr>
      </p:pic>
      <p:pic>
        <p:nvPicPr>
          <p:cNvPr id="516" name="Google Shape;516;g3bb863262c8_6_163"/>
          <p:cNvPicPr preferRelativeResize="0"/>
          <p:nvPr/>
        </p:nvPicPr>
        <p:blipFill rotWithShape="1">
          <a:blip r:embed="rId4">
            <a:alphaModFix/>
          </a:blip>
          <a:srcRect/>
          <a:stretch/>
        </p:blipFill>
        <p:spPr>
          <a:xfrm>
            <a:off x="-1539806" y="4999845"/>
            <a:ext cx="6858001" cy="6858001"/>
          </a:xfrm>
          <a:prstGeom prst="rect">
            <a:avLst/>
          </a:prstGeom>
          <a:noFill/>
          <a:ln>
            <a:noFill/>
          </a:ln>
        </p:spPr>
      </p:pic>
      <p:pic>
        <p:nvPicPr>
          <p:cNvPr id="517" name="Google Shape;517;g3bb863262c8_6_163"/>
          <p:cNvPicPr preferRelativeResize="0"/>
          <p:nvPr/>
        </p:nvPicPr>
        <p:blipFill rotWithShape="1">
          <a:blip r:embed="rId4">
            <a:alphaModFix/>
          </a:blip>
          <a:srcRect/>
          <a:stretch/>
        </p:blipFill>
        <p:spPr>
          <a:xfrm>
            <a:off x="10974895" y="6288087"/>
            <a:ext cx="501650" cy="501650"/>
          </a:xfrm>
          <a:prstGeom prst="rect">
            <a:avLst/>
          </a:prstGeom>
          <a:noFill/>
          <a:ln>
            <a:noFill/>
          </a:ln>
        </p:spPr>
      </p:pic>
      <p:sp>
        <p:nvSpPr>
          <p:cNvPr id="518" name="Google Shape;518;g3bb863262c8_6_163"/>
          <p:cNvSpPr txBox="1">
            <a:spLocks noGrp="1"/>
          </p:cNvSpPr>
          <p:nvPr>
            <p:ph type="sldNum" idx="12"/>
          </p:nvPr>
        </p:nvSpPr>
        <p:spPr>
          <a:xfrm>
            <a:off x="8662731"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solidFill>
                  <a:schemeClr val="lt1"/>
                </a:solidFill>
              </a:rPr>
              <a:t>40</a:t>
            </a:fld>
            <a:endParaRPr>
              <a:solidFill>
                <a:schemeClr val="lt1"/>
              </a:solidFill>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pic>
        <p:nvPicPr>
          <p:cNvPr id="524" name="Google Shape;524;g3bb863262c8_6_172"/>
          <p:cNvPicPr preferRelativeResize="0"/>
          <p:nvPr/>
        </p:nvPicPr>
        <p:blipFill rotWithShape="1">
          <a:blip r:embed="rId3">
            <a:alphaModFix/>
          </a:blip>
          <a:srcRect/>
          <a:stretch/>
        </p:blipFill>
        <p:spPr>
          <a:xfrm rot="-922354">
            <a:off x="-2042383" y="-6974979"/>
            <a:ext cx="9333781" cy="9333781"/>
          </a:xfrm>
          <a:prstGeom prst="rect">
            <a:avLst/>
          </a:prstGeom>
          <a:noFill/>
          <a:ln>
            <a:noFill/>
          </a:ln>
        </p:spPr>
      </p:pic>
      <p:sp>
        <p:nvSpPr>
          <p:cNvPr id="528" name="Google Shape;528;g3bb863262c8_6_172"/>
          <p:cNvSpPr txBox="1"/>
          <p:nvPr/>
        </p:nvSpPr>
        <p:spPr>
          <a:xfrm>
            <a:off x="55525" y="474175"/>
            <a:ext cx="54606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a:solidFill>
                  <a:srgbClr val="624B49"/>
                </a:solidFill>
                <a:latin typeface="Avenir"/>
                <a:ea typeface="Avenir"/>
                <a:cs typeface="Avenir"/>
                <a:sym typeface="Avenir"/>
              </a:rPr>
              <a:t>Thinking of Your Space</a:t>
            </a:r>
            <a:endParaRPr sz="1400" b="0" i="0" u="none" strike="noStrike" cap="none">
              <a:solidFill>
                <a:srgbClr val="000000"/>
              </a:solidFill>
              <a:latin typeface="Arial"/>
              <a:ea typeface="Arial"/>
              <a:cs typeface="Arial"/>
              <a:sym typeface="Arial"/>
            </a:endParaRPr>
          </a:p>
        </p:txBody>
      </p:sp>
      <p:pic>
        <p:nvPicPr>
          <p:cNvPr id="529" name="Google Shape;529;g3bb863262c8_6_172" descr="Young student with pen making notes on page of copybook (Provided by Getty Images)"/>
          <p:cNvPicPr preferRelativeResize="0"/>
          <p:nvPr/>
        </p:nvPicPr>
        <p:blipFill rotWithShape="1">
          <a:blip r:embed="rId4">
            <a:alphaModFix/>
          </a:blip>
          <a:srcRect l="16220" r="16220"/>
          <a:stretch/>
        </p:blipFill>
        <p:spPr>
          <a:xfrm>
            <a:off x="6395189" y="1271530"/>
            <a:ext cx="4210387" cy="4156787"/>
          </a:xfrm>
          <a:custGeom>
            <a:avLst/>
            <a:gdLst/>
            <a:ahLst/>
            <a:cxnLst/>
            <a:rect l="l" t="t" r="r" b="b"/>
            <a:pathLst>
              <a:path w="3095873" h="3056461" extrusionOk="0">
                <a:moveTo>
                  <a:pt x="1186964" y="216"/>
                </a:moveTo>
                <a:cubicBezTo>
                  <a:pt x="1219637" y="-893"/>
                  <a:pt x="1252718" y="2258"/>
                  <a:pt x="1285398" y="9912"/>
                </a:cubicBezTo>
                <a:lnTo>
                  <a:pt x="2457584" y="284533"/>
                </a:lnTo>
                <a:cubicBezTo>
                  <a:pt x="2588252" y="315205"/>
                  <a:pt x="2692732" y="413233"/>
                  <a:pt x="2731549" y="541714"/>
                </a:cubicBezTo>
                <a:lnTo>
                  <a:pt x="3079815" y="1694163"/>
                </a:lnTo>
                <a:cubicBezTo>
                  <a:pt x="3118632" y="1822699"/>
                  <a:pt x="3085938" y="1962169"/>
                  <a:pt x="2994088" y="2060033"/>
                </a:cubicBezTo>
                <a:lnTo>
                  <a:pt x="2170169" y="2937861"/>
                </a:lnTo>
                <a:cubicBezTo>
                  <a:pt x="2078318" y="3035725"/>
                  <a:pt x="1941199" y="3077166"/>
                  <a:pt x="1810476" y="3046550"/>
                </a:cubicBezTo>
                <a:lnTo>
                  <a:pt x="638291" y="2771928"/>
                </a:lnTo>
                <a:cubicBezTo>
                  <a:pt x="507623" y="2741257"/>
                  <a:pt x="403143" y="2643229"/>
                  <a:pt x="364325" y="2514747"/>
                </a:cubicBezTo>
                <a:lnTo>
                  <a:pt x="16059" y="1362299"/>
                </a:lnTo>
                <a:cubicBezTo>
                  <a:pt x="-22758" y="1233763"/>
                  <a:pt x="9936" y="1094293"/>
                  <a:pt x="101787" y="996428"/>
                </a:cubicBezTo>
                <a:lnTo>
                  <a:pt x="925651" y="118601"/>
                </a:lnTo>
                <a:lnTo>
                  <a:pt x="925706" y="118601"/>
                </a:lnTo>
                <a:cubicBezTo>
                  <a:pt x="994594" y="45203"/>
                  <a:pt x="1088946" y="3542"/>
                  <a:pt x="1186964" y="216"/>
                </a:cubicBezTo>
                <a:close/>
              </a:path>
            </a:pathLst>
          </a:custGeom>
          <a:noFill/>
          <a:ln>
            <a:noFill/>
          </a:ln>
        </p:spPr>
      </p:pic>
      <p:sp>
        <p:nvSpPr>
          <p:cNvPr id="531" name="Google Shape;531;g3bb863262c8_6_172"/>
          <p:cNvSpPr txBox="1"/>
          <p:nvPr/>
        </p:nvSpPr>
        <p:spPr>
          <a:xfrm>
            <a:off x="258475" y="2041925"/>
            <a:ext cx="4762200" cy="320083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2400" dirty="0">
                <a:solidFill>
                  <a:srgbClr val="624B49"/>
                </a:solidFill>
                <a:latin typeface="Avenir"/>
                <a:ea typeface="Avenir"/>
                <a:cs typeface="Avenir"/>
                <a:sym typeface="Avenir"/>
              </a:rPr>
              <a:t>Have these examples made you think about small changes that your space could try?</a:t>
            </a:r>
            <a:endParaRPr sz="2400" dirty="0">
              <a:solidFill>
                <a:srgbClr val="624B49"/>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endParaRPr sz="2400" dirty="0">
              <a:solidFill>
                <a:srgbClr val="624B49"/>
              </a:solidFill>
              <a:latin typeface="Avenir"/>
              <a:ea typeface="Avenir"/>
              <a:cs typeface="Avenir"/>
              <a:sym typeface="Avenir"/>
            </a:endParaRPr>
          </a:p>
          <a:p>
            <a:pPr marL="0" marR="0" lvl="0" indent="0" algn="l" rtl="0">
              <a:lnSpc>
                <a:spcPct val="100000"/>
              </a:lnSpc>
              <a:spcBef>
                <a:spcPts val="0"/>
              </a:spcBef>
              <a:spcAft>
                <a:spcPts val="0"/>
              </a:spcAft>
              <a:buClr>
                <a:srgbClr val="000000"/>
              </a:buClr>
              <a:buSzPts val="1800"/>
              <a:buFont typeface="Arial"/>
              <a:buNone/>
            </a:pPr>
            <a:r>
              <a:rPr lang="en-GB" sz="2400" dirty="0">
                <a:solidFill>
                  <a:srgbClr val="624B49"/>
                </a:solidFill>
                <a:latin typeface="Avenir"/>
                <a:ea typeface="Avenir"/>
                <a:cs typeface="Avenir"/>
                <a:sym typeface="Avenir"/>
              </a:rPr>
              <a:t>Why not note them down</a:t>
            </a:r>
            <a:br>
              <a:rPr lang="en-GB" sz="2400" b="0" i="0" u="none" strike="noStrike" cap="none" dirty="0">
                <a:solidFill>
                  <a:srgbClr val="624B49"/>
                </a:solidFill>
                <a:latin typeface="Calibri"/>
                <a:ea typeface="Calibri"/>
                <a:cs typeface="Calibri"/>
                <a:sym typeface="Calibri"/>
              </a:rPr>
            </a:br>
            <a:endParaRPr sz="2400" b="0" i="0" u="none" strike="noStrike" cap="none" dirty="0">
              <a:solidFill>
                <a:srgbClr val="624B49"/>
              </a:solidFill>
              <a:latin typeface="Calibri"/>
              <a:ea typeface="Calibri"/>
              <a:cs typeface="Calibri"/>
              <a:sym typeface="Calibri"/>
            </a:endParaRPr>
          </a:p>
          <a:p>
            <a:pPr marL="0" marR="0" lvl="0" indent="0" algn="l" rtl="0">
              <a:lnSpc>
                <a:spcPct val="100000"/>
              </a:lnSpc>
              <a:spcBef>
                <a:spcPts val="1200"/>
              </a:spcBef>
              <a:spcAft>
                <a:spcPts val="0"/>
              </a:spcAft>
              <a:buClr>
                <a:srgbClr val="000000"/>
              </a:buClr>
              <a:buSzPts val="1800"/>
              <a:buFont typeface="Arial"/>
              <a:buNone/>
            </a:pPr>
            <a:br>
              <a:rPr lang="en-GB" sz="2400" b="0" i="0" u="none" strike="noStrike" cap="none" dirty="0">
                <a:solidFill>
                  <a:schemeClr val="dk1"/>
                </a:solidFill>
                <a:latin typeface="Calibri"/>
                <a:ea typeface="Calibri"/>
                <a:cs typeface="Calibri"/>
                <a:sym typeface="Calibri"/>
              </a:rPr>
            </a:br>
            <a:endParaRPr sz="2400" b="0" i="0" u="none" strike="noStrike" cap="none" dirty="0">
              <a:solidFill>
                <a:schemeClr val="dk1"/>
              </a:solidFill>
              <a:latin typeface="Calibri"/>
              <a:ea typeface="Calibri"/>
              <a:cs typeface="Calibri"/>
              <a:sym typeface="Calibri"/>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E40427"/>
        </a:solidFill>
        <a:effectLst/>
      </p:bgPr>
    </p:bg>
    <p:spTree>
      <p:nvGrpSpPr>
        <p:cNvPr id="1" name="Shape 536"/>
        <p:cNvGrpSpPr/>
        <p:nvPr/>
      </p:nvGrpSpPr>
      <p:grpSpPr>
        <a:xfrm>
          <a:off x="0" y="0"/>
          <a:ext cx="0" cy="0"/>
          <a:chOff x="0" y="0"/>
          <a:chExt cx="0" cy="0"/>
        </a:xfrm>
      </p:grpSpPr>
      <p:sp>
        <p:nvSpPr>
          <p:cNvPr id="2" name="Rectangle 1">
            <a:extLst>
              <a:ext uri="{FF2B5EF4-FFF2-40B4-BE49-F238E27FC236}">
                <a16:creationId xmlns:a16="http://schemas.microsoft.com/office/drawing/2014/main" id="{595E9109-5FE7-AB8E-E54A-6712FFBC31F2}"/>
              </a:ext>
            </a:extLst>
          </p:cNvPr>
          <p:cNvSpPr/>
          <p:nvPr/>
        </p:nvSpPr>
        <p:spPr>
          <a:xfrm>
            <a:off x="1" y="6150001"/>
            <a:ext cx="12192000" cy="708000"/>
          </a:xfrm>
          <a:prstGeom prst="rect">
            <a:avLst/>
          </a:prstGeom>
          <a:solidFill>
            <a:srgbClr val="E4042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37" name="Google Shape;537;g3bb863262c8_9_0"/>
          <p:cNvPicPr preferRelativeResize="0"/>
          <p:nvPr/>
        </p:nvPicPr>
        <p:blipFill rotWithShape="1">
          <a:blip r:embed="rId3">
            <a:alphaModFix/>
          </a:blip>
          <a:srcRect/>
          <a:stretch/>
        </p:blipFill>
        <p:spPr>
          <a:xfrm>
            <a:off x="3200399" y="533399"/>
            <a:ext cx="5791200" cy="5791200"/>
          </a:xfrm>
          <a:prstGeom prst="rect">
            <a:avLst/>
          </a:prstGeom>
          <a:noFill/>
          <a:ln>
            <a:noFill/>
          </a:ln>
        </p:spPr>
      </p:pic>
      <p:sp>
        <p:nvSpPr>
          <p:cNvPr id="538" name="Google Shape;538;g3bb863262c8_9_0"/>
          <p:cNvSpPr txBox="1"/>
          <p:nvPr/>
        </p:nvSpPr>
        <p:spPr>
          <a:xfrm>
            <a:off x="3519300" y="2580925"/>
            <a:ext cx="5153400" cy="1323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a:solidFill>
                  <a:srgbClr val="E40427"/>
                </a:solidFill>
                <a:latin typeface="Avenir"/>
                <a:ea typeface="Avenir"/>
                <a:cs typeface="Avenir"/>
                <a:sym typeface="Avenir"/>
              </a:rPr>
              <a:t>Talking about Access  - How and When.</a:t>
            </a:r>
            <a:endParaRPr sz="1400" b="0" i="0" u="none" strike="noStrike" cap="none">
              <a:solidFill>
                <a:srgbClr val="000000"/>
              </a:solidFill>
              <a:latin typeface="Arial"/>
              <a:ea typeface="Arial"/>
              <a:cs typeface="Arial"/>
              <a:sym typeface="Arial"/>
            </a:endParaRPr>
          </a:p>
        </p:txBody>
      </p:sp>
      <p:pic>
        <p:nvPicPr>
          <p:cNvPr id="541" name="Google Shape;541;g3bb863262c8_9_0"/>
          <p:cNvPicPr preferRelativeResize="0"/>
          <p:nvPr/>
        </p:nvPicPr>
        <p:blipFill rotWithShape="1">
          <a:blip r:embed="rId4">
            <a:alphaModFix/>
          </a:blip>
          <a:srcRect/>
          <a:stretch/>
        </p:blipFill>
        <p:spPr>
          <a:xfrm>
            <a:off x="385327" y="5102279"/>
            <a:ext cx="1278337" cy="1436633"/>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45"/>
        <p:cNvGrpSpPr/>
        <p:nvPr/>
      </p:nvGrpSpPr>
      <p:grpSpPr>
        <a:xfrm>
          <a:off x="0" y="0"/>
          <a:ext cx="0" cy="0"/>
          <a:chOff x="0" y="0"/>
          <a:chExt cx="0" cy="0"/>
        </a:xfrm>
      </p:grpSpPr>
      <p:pic>
        <p:nvPicPr>
          <p:cNvPr id="549" name="Google Shape;549;g3bb863262c8_9_10"/>
          <p:cNvPicPr preferRelativeResize="0"/>
          <p:nvPr/>
        </p:nvPicPr>
        <p:blipFill rotWithShape="1">
          <a:blip r:embed="rId3">
            <a:alphaModFix/>
          </a:blip>
          <a:srcRect/>
          <a:stretch/>
        </p:blipFill>
        <p:spPr>
          <a:xfrm>
            <a:off x="6760727" y="-5719966"/>
            <a:ext cx="6857999" cy="6857999"/>
          </a:xfrm>
          <a:prstGeom prst="rect">
            <a:avLst/>
          </a:prstGeom>
          <a:noFill/>
          <a:ln>
            <a:noFill/>
          </a:ln>
        </p:spPr>
      </p:pic>
      <p:sp>
        <p:nvSpPr>
          <p:cNvPr id="550" name="Google Shape;550;g3bb863262c8_9_10"/>
          <p:cNvSpPr txBox="1"/>
          <p:nvPr/>
        </p:nvSpPr>
        <p:spPr>
          <a:xfrm>
            <a:off x="367650" y="1166000"/>
            <a:ext cx="11484000" cy="4999500"/>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0"/>
              </a:spcBef>
              <a:spcAft>
                <a:spcPts val="0"/>
              </a:spcAft>
              <a:buClr>
                <a:schemeClr val="dk1"/>
              </a:buClr>
              <a:buSzPts val="1100"/>
              <a:buFont typeface="Arial"/>
              <a:buNone/>
            </a:pPr>
            <a:r>
              <a:rPr lang="en-GB" sz="2400" b="1" dirty="0">
                <a:solidFill>
                  <a:srgbClr val="624B49"/>
                </a:solidFill>
                <a:latin typeface="Avenir"/>
                <a:ea typeface="Avenir"/>
                <a:cs typeface="Avenir"/>
                <a:sym typeface="Avenir"/>
              </a:rPr>
              <a:t>To avoid assumptions, ask everyone as you greet them, if you can, especially new guests. Here are some ideas how:</a:t>
            </a:r>
            <a:endParaRPr sz="2400" b="1" dirty="0">
              <a:solidFill>
                <a:srgbClr val="624B49"/>
              </a:solidFill>
              <a:latin typeface="Avenir"/>
              <a:ea typeface="Avenir"/>
              <a:cs typeface="Avenir"/>
              <a:sym typeface="Avenir"/>
            </a:endParaRPr>
          </a:p>
          <a:p>
            <a:pPr marL="0" lvl="0" indent="0" algn="l" rtl="0">
              <a:lnSpc>
                <a:spcPct val="115000"/>
              </a:lnSpc>
              <a:spcBef>
                <a:spcPts val="0"/>
              </a:spcBef>
              <a:spcAft>
                <a:spcPts val="0"/>
              </a:spcAft>
              <a:buClr>
                <a:schemeClr val="dk1"/>
              </a:buClr>
              <a:buSzPts val="1100"/>
              <a:buFont typeface="Arial"/>
              <a:buNone/>
            </a:pPr>
            <a:endParaRPr sz="2400" b="1" dirty="0">
              <a:solidFill>
                <a:srgbClr val="624B49"/>
              </a:solidFill>
              <a:latin typeface="Avenir"/>
              <a:ea typeface="Avenir"/>
              <a:cs typeface="Avenir"/>
              <a:sym typeface="Avenir"/>
            </a:endParaRPr>
          </a:p>
          <a:p>
            <a:pPr marL="457200" lvl="0" indent="-349250" algn="l" rtl="0">
              <a:lnSpc>
                <a:spcPct val="115000"/>
              </a:lnSpc>
              <a:spcBef>
                <a:spcPts val="0"/>
              </a:spcBef>
              <a:spcAft>
                <a:spcPts val="0"/>
              </a:spcAft>
              <a:buClr>
                <a:schemeClr val="dk1"/>
              </a:buClr>
              <a:buSzPts val="1900"/>
              <a:buFont typeface="Poppins"/>
              <a:buChar char="●"/>
            </a:pPr>
            <a:r>
              <a:rPr lang="en-GB" sz="2400" dirty="0">
                <a:solidFill>
                  <a:srgbClr val="624B49"/>
                </a:solidFill>
                <a:latin typeface="Avenir"/>
                <a:ea typeface="Avenir"/>
                <a:cs typeface="Avenir"/>
                <a:sym typeface="Avenir"/>
              </a:rPr>
              <a:t>“If there’s anything you need, just ask a team member.”</a:t>
            </a:r>
            <a:endParaRPr sz="2400" dirty="0">
              <a:solidFill>
                <a:srgbClr val="624B49"/>
              </a:solidFill>
              <a:latin typeface="Avenir"/>
              <a:ea typeface="Avenir"/>
              <a:cs typeface="Avenir"/>
              <a:sym typeface="Avenir"/>
            </a:endParaRPr>
          </a:p>
          <a:p>
            <a:pPr marL="457200" lvl="0" indent="-349250" algn="l" rtl="0">
              <a:lnSpc>
                <a:spcPct val="115000"/>
              </a:lnSpc>
              <a:spcBef>
                <a:spcPts val="0"/>
              </a:spcBef>
              <a:spcAft>
                <a:spcPts val="0"/>
              </a:spcAft>
              <a:buClr>
                <a:schemeClr val="dk1"/>
              </a:buClr>
              <a:buSzPts val="1900"/>
              <a:buFont typeface="Poppins"/>
              <a:buChar char="●"/>
            </a:pPr>
            <a:r>
              <a:rPr lang="en-GB" sz="2400" dirty="0">
                <a:solidFill>
                  <a:srgbClr val="624B49"/>
                </a:solidFill>
                <a:latin typeface="Avenir"/>
                <a:ea typeface="Avenir"/>
                <a:cs typeface="Avenir"/>
                <a:sym typeface="Avenir"/>
              </a:rPr>
              <a:t>“Would you like me to help you with anything?”</a:t>
            </a:r>
            <a:endParaRPr sz="2400" dirty="0">
              <a:solidFill>
                <a:srgbClr val="624B49"/>
              </a:solidFill>
              <a:latin typeface="Avenir"/>
              <a:ea typeface="Avenir"/>
              <a:cs typeface="Avenir"/>
              <a:sym typeface="Avenir"/>
            </a:endParaRPr>
          </a:p>
          <a:p>
            <a:pPr marL="457200" lvl="0" indent="-349250" algn="l" rtl="0">
              <a:lnSpc>
                <a:spcPct val="115000"/>
              </a:lnSpc>
              <a:spcBef>
                <a:spcPts val="0"/>
              </a:spcBef>
              <a:spcAft>
                <a:spcPts val="0"/>
              </a:spcAft>
              <a:buClr>
                <a:schemeClr val="dk1"/>
              </a:buClr>
              <a:buSzPts val="1900"/>
              <a:buFont typeface="Poppins"/>
              <a:buChar char="●"/>
            </a:pPr>
            <a:r>
              <a:rPr lang="en-GB" sz="2400" dirty="0">
                <a:solidFill>
                  <a:srgbClr val="624B49"/>
                </a:solidFill>
                <a:latin typeface="Avenir"/>
                <a:ea typeface="Avenir"/>
                <a:cs typeface="Avenir"/>
                <a:sym typeface="Avenir"/>
              </a:rPr>
              <a:t>“Do you have any questions or need information about the space?”</a:t>
            </a:r>
            <a:endParaRPr sz="2400" dirty="0">
              <a:solidFill>
                <a:srgbClr val="624B49"/>
              </a:solidFill>
              <a:latin typeface="Avenir"/>
              <a:ea typeface="Avenir"/>
              <a:cs typeface="Avenir"/>
              <a:sym typeface="Avenir"/>
            </a:endParaRPr>
          </a:p>
          <a:p>
            <a:pPr marL="457200" lvl="0" indent="-349250" algn="l" rtl="0">
              <a:lnSpc>
                <a:spcPct val="115000"/>
              </a:lnSpc>
              <a:spcBef>
                <a:spcPts val="0"/>
              </a:spcBef>
              <a:spcAft>
                <a:spcPts val="0"/>
              </a:spcAft>
              <a:buClr>
                <a:schemeClr val="dk1"/>
              </a:buClr>
              <a:buSzPts val="1900"/>
              <a:buFont typeface="Poppins"/>
              <a:buChar char="●"/>
            </a:pPr>
            <a:r>
              <a:rPr lang="en-GB" sz="2400" dirty="0">
                <a:solidFill>
                  <a:srgbClr val="624B49"/>
                </a:solidFill>
                <a:latin typeface="Avenir"/>
                <a:ea typeface="Avenir"/>
                <a:cs typeface="Avenir"/>
                <a:sym typeface="Avenir"/>
              </a:rPr>
              <a:t>“It’s your first visit, is there anything you’re unsure about?”</a:t>
            </a:r>
            <a:endParaRPr sz="2400" dirty="0">
              <a:solidFill>
                <a:srgbClr val="624B49"/>
              </a:solidFill>
              <a:latin typeface="Avenir"/>
              <a:ea typeface="Avenir"/>
              <a:cs typeface="Avenir"/>
              <a:sym typeface="Avenir"/>
            </a:endParaRPr>
          </a:p>
          <a:p>
            <a:pPr marL="457200" lvl="0" indent="-349250" algn="l" rtl="0">
              <a:lnSpc>
                <a:spcPct val="115000"/>
              </a:lnSpc>
              <a:spcBef>
                <a:spcPts val="0"/>
              </a:spcBef>
              <a:spcAft>
                <a:spcPts val="0"/>
              </a:spcAft>
              <a:buClr>
                <a:schemeClr val="dk1"/>
              </a:buClr>
              <a:buSzPts val="1900"/>
              <a:buFont typeface="Poppins"/>
              <a:buChar char="●"/>
            </a:pPr>
            <a:r>
              <a:rPr lang="en-GB" sz="2400" dirty="0">
                <a:solidFill>
                  <a:srgbClr val="624B49"/>
                </a:solidFill>
                <a:latin typeface="Avenir"/>
                <a:ea typeface="Avenir"/>
                <a:cs typeface="Avenir"/>
                <a:sym typeface="Avenir"/>
              </a:rPr>
              <a:t>“Just so you know, we have, an accessible loo/lots of chairs/a quiet space/toys and crafts available/soya milk available.”</a:t>
            </a:r>
            <a:endParaRPr sz="2400" dirty="0">
              <a:solidFill>
                <a:srgbClr val="624B49"/>
              </a:solidFill>
              <a:latin typeface="Avenir"/>
              <a:ea typeface="Avenir"/>
              <a:cs typeface="Avenir"/>
              <a:sym typeface="Avenir"/>
            </a:endParaRPr>
          </a:p>
          <a:p>
            <a:pPr marL="0" lvl="0" indent="0" algn="l" rtl="0">
              <a:lnSpc>
                <a:spcPct val="100000"/>
              </a:lnSpc>
              <a:spcBef>
                <a:spcPts val="0"/>
              </a:spcBef>
              <a:spcAft>
                <a:spcPts val="0"/>
              </a:spcAft>
              <a:buNone/>
            </a:pPr>
            <a:r>
              <a:rPr lang="en-GB" sz="2400" b="1" dirty="0">
                <a:solidFill>
                  <a:srgbClr val="624B49"/>
                </a:solidFill>
                <a:latin typeface="Avenir"/>
                <a:ea typeface="Avenir"/>
                <a:cs typeface="Avenir"/>
                <a:sym typeface="Avenir"/>
              </a:rPr>
              <a:t> </a:t>
            </a:r>
            <a:endParaRPr sz="2400" dirty="0">
              <a:solidFill>
                <a:srgbClr val="624B49"/>
              </a:solidFill>
              <a:latin typeface="Avenir"/>
              <a:ea typeface="Avenir"/>
              <a:cs typeface="Avenir"/>
              <a:sym typeface="Avenir"/>
            </a:endParaRPr>
          </a:p>
          <a:p>
            <a:pPr marL="0" lvl="0" indent="0" algn="l" rtl="0">
              <a:lnSpc>
                <a:spcPct val="100000"/>
              </a:lnSpc>
              <a:spcBef>
                <a:spcPts val="0"/>
              </a:spcBef>
              <a:spcAft>
                <a:spcPts val="0"/>
              </a:spcAft>
              <a:buNone/>
            </a:pPr>
            <a:r>
              <a:rPr lang="en-GB" sz="2400" b="1" dirty="0">
                <a:solidFill>
                  <a:srgbClr val="624B49"/>
                </a:solidFill>
                <a:latin typeface="Avenir"/>
                <a:ea typeface="Avenir"/>
                <a:cs typeface="Avenir"/>
                <a:sym typeface="Avenir"/>
              </a:rPr>
              <a:t>(If you tell everyone you’ve got things available that help access, you’re not assuming who needs them!)</a:t>
            </a:r>
            <a:endParaRPr sz="2400" b="0" i="0" u="none" strike="noStrike" cap="none" dirty="0">
              <a:solidFill>
                <a:srgbClr val="624B49"/>
              </a:solidFill>
              <a:latin typeface="Calibri"/>
              <a:ea typeface="Calibri"/>
              <a:cs typeface="Calibri"/>
              <a:sym typeface="Calibri"/>
            </a:endParaRPr>
          </a:p>
        </p:txBody>
      </p:sp>
      <p:sp>
        <p:nvSpPr>
          <p:cNvPr id="552" name="Google Shape;552;g3bb863262c8_9_10"/>
          <p:cNvSpPr txBox="1"/>
          <p:nvPr/>
        </p:nvSpPr>
        <p:spPr>
          <a:xfrm>
            <a:off x="367650" y="234275"/>
            <a:ext cx="85632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4000" b="1">
                <a:solidFill>
                  <a:srgbClr val="624B49"/>
                </a:solidFill>
                <a:latin typeface="Avenir"/>
                <a:ea typeface="Avenir"/>
                <a:cs typeface="Avenir"/>
                <a:sym typeface="Avenir"/>
              </a:rPr>
              <a:t>Talking about Access </a:t>
            </a:r>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45">
          <a:extLst>
            <a:ext uri="{FF2B5EF4-FFF2-40B4-BE49-F238E27FC236}">
              <a16:creationId xmlns:a16="http://schemas.microsoft.com/office/drawing/2014/main" id="{305278A3-9A9D-F4C2-CB61-819C4BB11878}"/>
            </a:ext>
          </a:extLst>
        </p:cNvPr>
        <p:cNvGrpSpPr/>
        <p:nvPr/>
      </p:nvGrpSpPr>
      <p:grpSpPr>
        <a:xfrm>
          <a:off x="0" y="0"/>
          <a:ext cx="0" cy="0"/>
          <a:chOff x="0" y="0"/>
          <a:chExt cx="0" cy="0"/>
        </a:xfrm>
      </p:grpSpPr>
      <p:pic>
        <p:nvPicPr>
          <p:cNvPr id="549" name="Google Shape;549;g3bb863262c8_9_10">
            <a:extLst>
              <a:ext uri="{FF2B5EF4-FFF2-40B4-BE49-F238E27FC236}">
                <a16:creationId xmlns:a16="http://schemas.microsoft.com/office/drawing/2014/main" id="{93FBA3DD-A1CC-8497-7A15-DF320A066FEE}"/>
              </a:ext>
            </a:extLst>
          </p:cNvPr>
          <p:cNvPicPr preferRelativeResize="0"/>
          <p:nvPr/>
        </p:nvPicPr>
        <p:blipFill rotWithShape="1">
          <a:blip r:embed="rId3">
            <a:alphaModFix/>
          </a:blip>
          <a:srcRect/>
          <a:stretch/>
        </p:blipFill>
        <p:spPr>
          <a:xfrm>
            <a:off x="6760727" y="-5719966"/>
            <a:ext cx="6857999" cy="6857999"/>
          </a:xfrm>
          <a:prstGeom prst="rect">
            <a:avLst/>
          </a:prstGeom>
          <a:noFill/>
          <a:ln>
            <a:noFill/>
          </a:ln>
        </p:spPr>
      </p:pic>
      <p:sp>
        <p:nvSpPr>
          <p:cNvPr id="550" name="Google Shape;550;g3bb863262c8_9_10">
            <a:extLst>
              <a:ext uri="{FF2B5EF4-FFF2-40B4-BE49-F238E27FC236}">
                <a16:creationId xmlns:a16="http://schemas.microsoft.com/office/drawing/2014/main" id="{7156D52D-1DE9-F0B8-ECB5-36A6E25B822B}"/>
              </a:ext>
            </a:extLst>
          </p:cNvPr>
          <p:cNvSpPr txBox="1"/>
          <p:nvPr/>
        </p:nvSpPr>
        <p:spPr>
          <a:xfrm>
            <a:off x="850575" y="2459524"/>
            <a:ext cx="10490850" cy="1938952"/>
          </a:xfrm>
          <a:prstGeom prst="rect">
            <a:avLst/>
          </a:prstGeom>
          <a:noFill/>
          <a:ln>
            <a:noFill/>
          </a:ln>
        </p:spPr>
        <p:txBody>
          <a:bodyPr spcFirstLastPara="1" wrap="square" lIns="91425" tIns="45700" rIns="91425" bIns="45700" anchor="t" anchorCtr="0">
            <a:spAutoFit/>
          </a:bodyPr>
          <a:lstStyle/>
          <a:p>
            <a:pPr marL="0" lvl="0" indent="0" algn="ctr" rtl="0">
              <a:lnSpc>
                <a:spcPct val="100000"/>
              </a:lnSpc>
              <a:spcBef>
                <a:spcPts val="0"/>
              </a:spcBef>
              <a:spcAft>
                <a:spcPts val="0"/>
              </a:spcAft>
              <a:buNone/>
            </a:pPr>
            <a:r>
              <a:rPr lang="en-GB" sz="4000" b="1" dirty="0">
                <a:solidFill>
                  <a:srgbClr val="624B49"/>
                </a:solidFill>
                <a:latin typeface="Avenir"/>
                <a:ea typeface="Avenir"/>
                <a:cs typeface="Avenir"/>
                <a:sym typeface="Avenir"/>
              </a:rPr>
              <a:t>If you tell everyone you’ve got things available that help access, you’re not assuming who needs them!</a:t>
            </a:r>
            <a:endParaRPr sz="4000" b="0" i="0" u="none" strike="noStrike" cap="none" dirty="0">
              <a:solidFill>
                <a:srgbClr val="624B49"/>
              </a:solidFill>
              <a:latin typeface="Calibri"/>
              <a:ea typeface="Calibri"/>
              <a:cs typeface="Calibri"/>
              <a:sym typeface="Calibri"/>
            </a:endParaRPr>
          </a:p>
        </p:txBody>
      </p:sp>
      <p:sp>
        <p:nvSpPr>
          <p:cNvPr id="552" name="Google Shape;552;g3bb863262c8_9_10">
            <a:extLst>
              <a:ext uri="{FF2B5EF4-FFF2-40B4-BE49-F238E27FC236}">
                <a16:creationId xmlns:a16="http://schemas.microsoft.com/office/drawing/2014/main" id="{7A239B87-2DE4-22B8-D461-8AE45B3FA8BB}"/>
              </a:ext>
            </a:extLst>
          </p:cNvPr>
          <p:cNvSpPr txBox="1"/>
          <p:nvPr/>
        </p:nvSpPr>
        <p:spPr>
          <a:xfrm>
            <a:off x="367650" y="234275"/>
            <a:ext cx="8563200" cy="8004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4000" b="1">
                <a:solidFill>
                  <a:srgbClr val="624B49"/>
                </a:solidFill>
                <a:latin typeface="Avenir"/>
                <a:ea typeface="Avenir"/>
                <a:cs typeface="Avenir"/>
                <a:sym typeface="Avenir"/>
              </a:rPr>
              <a:t>Talking about Access </a:t>
            </a:r>
            <a:endParaRPr/>
          </a:p>
        </p:txBody>
      </p:sp>
    </p:spTree>
    <p:extLst>
      <p:ext uri="{BB962C8B-B14F-4D97-AF65-F5344CB8AC3E}">
        <p14:creationId xmlns:p14="http://schemas.microsoft.com/office/powerpoint/2010/main" val="217079432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rgbClr val="590A4B"/>
        </a:solidFill>
        <a:effectLst/>
      </p:bgPr>
    </p:bg>
    <p:spTree>
      <p:nvGrpSpPr>
        <p:cNvPr id="1" name="Shape 556"/>
        <p:cNvGrpSpPr/>
        <p:nvPr/>
      </p:nvGrpSpPr>
      <p:grpSpPr>
        <a:xfrm>
          <a:off x="0" y="0"/>
          <a:ext cx="0" cy="0"/>
          <a:chOff x="0" y="0"/>
          <a:chExt cx="0" cy="0"/>
        </a:xfrm>
      </p:grpSpPr>
      <p:sp>
        <p:nvSpPr>
          <p:cNvPr id="2" name="Rectangle 1">
            <a:extLst>
              <a:ext uri="{FF2B5EF4-FFF2-40B4-BE49-F238E27FC236}">
                <a16:creationId xmlns:a16="http://schemas.microsoft.com/office/drawing/2014/main" id="{69C06155-7FD2-481C-2305-DCFC6BC6F9D0}"/>
              </a:ext>
            </a:extLst>
          </p:cNvPr>
          <p:cNvSpPr/>
          <p:nvPr/>
        </p:nvSpPr>
        <p:spPr>
          <a:xfrm>
            <a:off x="1" y="6150001"/>
            <a:ext cx="12192000" cy="708000"/>
          </a:xfrm>
          <a:prstGeom prst="rect">
            <a:avLst/>
          </a:prstGeom>
          <a:solidFill>
            <a:srgbClr val="580A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57" name="Google Shape;557;p4"/>
          <p:cNvPicPr preferRelativeResize="0"/>
          <p:nvPr/>
        </p:nvPicPr>
        <p:blipFill rotWithShape="1">
          <a:blip r:embed="rId3">
            <a:alphaModFix/>
          </a:blip>
          <a:srcRect/>
          <a:stretch/>
        </p:blipFill>
        <p:spPr>
          <a:xfrm>
            <a:off x="3200400" y="255627"/>
            <a:ext cx="5791200" cy="5791200"/>
          </a:xfrm>
          <a:prstGeom prst="rect">
            <a:avLst/>
          </a:prstGeom>
          <a:noFill/>
          <a:ln>
            <a:noFill/>
          </a:ln>
        </p:spPr>
      </p:pic>
      <p:sp>
        <p:nvSpPr>
          <p:cNvPr id="558" name="Google Shape;558;p4"/>
          <p:cNvSpPr txBox="1"/>
          <p:nvPr/>
        </p:nvSpPr>
        <p:spPr>
          <a:xfrm>
            <a:off x="3474750" y="2459250"/>
            <a:ext cx="5242500" cy="19395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4000"/>
              <a:buFont typeface="Arial"/>
              <a:buNone/>
            </a:pPr>
            <a:r>
              <a:rPr lang="en-GB" sz="4000" b="1" dirty="0">
                <a:solidFill>
                  <a:srgbClr val="590A4B"/>
                </a:solidFill>
                <a:latin typeface="Avenir"/>
                <a:ea typeface="Avenir"/>
                <a:cs typeface="Avenir"/>
                <a:sym typeface="Avenir"/>
              </a:rPr>
              <a:t>If / when things go wrong, or could go better!</a:t>
            </a:r>
            <a:endParaRPr sz="1400" b="0" i="0" u="none" strike="noStrike" cap="none" dirty="0">
              <a:solidFill>
                <a:srgbClr val="000000"/>
              </a:solidFill>
              <a:latin typeface="Arial"/>
              <a:ea typeface="Arial"/>
              <a:cs typeface="Arial"/>
              <a:sym typeface="Arial"/>
            </a:endParaRPr>
          </a:p>
        </p:txBody>
      </p:sp>
      <p:sp>
        <p:nvSpPr>
          <p:cNvPr id="559" name="Google Shape;559;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solidFill>
                  <a:schemeClr val="lt1"/>
                </a:solidFill>
              </a:rPr>
              <a:t>45</a:t>
            </a:fld>
            <a:endParaRPr>
              <a:solidFill>
                <a:schemeClr val="lt1"/>
              </a:solidFill>
            </a:endParaRPr>
          </a:p>
        </p:txBody>
      </p:sp>
      <p:pic>
        <p:nvPicPr>
          <p:cNvPr id="560" name="Google Shape;560;p4"/>
          <p:cNvPicPr preferRelativeResize="0"/>
          <p:nvPr/>
        </p:nvPicPr>
        <p:blipFill rotWithShape="1">
          <a:blip r:embed="rId4">
            <a:alphaModFix/>
          </a:blip>
          <a:srcRect/>
          <a:stretch/>
        </p:blipFill>
        <p:spPr>
          <a:xfrm>
            <a:off x="10974895" y="6288087"/>
            <a:ext cx="501650" cy="501650"/>
          </a:xfrm>
          <a:prstGeom prst="rect">
            <a:avLst/>
          </a:prstGeom>
          <a:noFill/>
          <a:ln>
            <a:noFill/>
          </a:ln>
        </p:spPr>
      </p:pic>
      <p:pic>
        <p:nvPicPr>
          <p:cNvPr id="561" name="Google Shape;561;p4"/>
          <p:cNvPicPr preferRelativeResize="0"/>
          <p:nvPr/>
        </p:nvPicPr>
        <p:blipFill rotWithShape="1">
          <a:blip r:embed="rId5">
            <a:alphaModFix/>
          </a:blip>
          <a:srcRect/>
          <a:stretch/>
        </p:blipFill>
        <p:spPr>
          <a:xfrm>
            <a:off x="385327" y="5102279"/>
            <a:ext cx="1278337" cy="1436633"/>
          </a:xfrm>
          <a:prstGeom prst="rect">
            <a:avLst/>
          </a:prstGeom>
          <a:noFill/>
          <a:ln>
            <a:noFill/>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65"/>
        <p:cNvGrpSpPr/>
        <p:nvPr/>
      </p:nvGrpSpPr>
      <p:grpSpPr>
        <a:xfrm>
          <a:off x="0" y="0"/>
          <a:ext cx="0" cy="0"/>
          <a:chOff x="0" y="0"/>
          <a:chExt cx="0" cy="0"/>
        </a:xfrm>
      </p:grpSpPr>
      <p:pic>
        <p:nvPicPr>
          <p:cNvPr id="569" name="Google Shape;569;p11"/>
          <p:cNvPicPr preferRelativeResize="0"/>
          <p:nvPr/>
        </p:nvPicPr>
        <p:blipFill rotWithShape="1">
          <a:blip r:embed="rId3">
            <a:alphaModFix/>
          </a:blip>
          <a:srcRect/>
          <a:stretch/>
        </p:blipFill>
        <p:spPr>
          <a:xfrm>
            <a:off x="-6056323" y="-255211"/>
            <a:ext cx="6857999" cy="6857999"/>
          </a:xfrm>
          <a:prstGeom prst="rect">
            <a:avLst/>
          </a:prstGeom>
          <a:noFill/>
          <a:ln>
            <a:noFill/>
          </a:ln>
        </p:spPr>
      </p:pic>
      <p:sp>
        <p:nvSpPr>
          <p:cNvPr id="570" name="Google Shape;570;p11"/>
          <p:cNvSpPr txBox="1"/>
          <p:nvPr/>
        </p:nvSpPr>
        <p:spPr>
          <a:xfrm>
            <a:off x="801676" y="1158424"/>
            <a:ext cx="10979100" cy="4770496"/>
          </a:xfrm>
          <a:prstGeom prst="rect">
            <a:avLst/>
          </a:prstGeom>
          <a:noFill/>
          <a:ln>
            <a:noFill/>
          </a:ln>
        </p:spPr>
        <p:txBody>
          <a:bodyPr spcFirstLastPara="1" wrap="square" lIns="91425" tIns="45700" rIns="91425" bIns="45700" anchor="t" anchorCtr="0">
            <a:spAutoFit/>
          </a:bodyPr>
          <a:lstStyle/>
          <a:p>
            <a:pPr marL="0" lvl="0" indent="0" algn="l" rtl="0">
              <a:spcBef>
                <a:spcPts val="1200"/>
              </a:spcBef>
              <a:spcAft>
                <a:spcPts val="0"/>
              </a:spcAft>
              <a:buClr>
                <a:schemeClr val="dk1"/>
              </a:buClr>
              <a:buSzPts val="1100"/>
              <a:buFont typeface="Arial"/>
              <a:buNone/>
            </a:pPr>
            <a:r>
              <a:rPr lang="en-GB" sz="2400" dirty="0">
                <a:solidFill>
                  <a:srgbClr val="624B49"/>
                </a:solidFill>
                <a:latin typeface="Avenir"/>
                <a:ea typeface="Avenir"/>
                <a:cs typeface="Avenir"/>
                <a:sym typeface="Avenir"/>
              </a:rPr>
              <a:t>There may be unexpected ‘physical barriers’ that appear, roadworks blocking parking, a broken down lift etc.</a:t>
            </a:r>
            <a:endParaRPr sz="2400" dirty="0">
              <a:solidFill>
                <a:srgbClr val="624B49"/>
              </a:solidFill>
              <a:latin typeface="Avenir"/>
              <a:ea typeface="Avenir"/>
              <a:cs typeface="Avenir"/>
              <a:sym typeface="Avenir"/>
            </a:endParaRPr>
          </a:p>
          <a:p>
            <a:pPr marL="0" lvl="0" indent="0" algn="l" rtl="0">
              <a:spcBef>
                <a:spcPts val="1200"/>
              </a:spcBef>
              <a:spcAft>
                <a:spcPts val="0"/>
              </a:spcAft>
              <a:buClr>
                <a:schemeClr val="dk1"/>
              </a:buClr>
              <a:buSzPts val="1100"/>
              <a:buFont typeface="Arial"/>
              <a:buNone/>
            </a:pPr>
            <a:r>
              <a:rPr lang="en-GB" sz="2400" dirty="0">
                <a:solidFill>
                  <a:srgbClr val="624B49"/>
                </a:solidFill>
                <a:latin typeface="Avenir"/>
                <a:ea typeface="Avenir"/>
                <a:cs typeface="Avenir"/>
                <a:sym typeface="Avenir"/>
              </a:rPr>
              <a:t>It’s less likely that you can remedy these. In these cases communicating is key.</a:t>
            </a:r>
            <a:endParaRPr sz="2400" dirty="0">
              <a:solidFill>
                <a:srgbClr val="624B49"/>
              </a:solidFill>
              <a:latin typeface="Avenir"/>
              <a:ea typeface="Avenir"/>
              <a:cs typeface="Avenir"/>
              <a:sym typeface="Avenir"/>
            </a:endParaRPr>
          </a:p>
          <a:p>
            <a:pPr marL="0" lvl="0" indent="0" algn="l" rtl="0">
              <a:spcBef>
                <a:spcPts val="1200"/>
              </a:spcBef>
              <a:spcAft>
                <a:spcPts val="0"/>
              </a:spcAft>
              <a:buClr>
                <a:schemeClr val="dk1"/>
              </a:buClr>
              <a:buSzPts val="1100"/>
              <a:buFont typeface="Arial"/>
              <a:buNone/>
            </a:pPr>
            <a:r>
              <a:rPr lang="en-GB" sz="2400" dirty="0">
                <a:solidFill>
                  <a:srgbClr val="624B49"/>
                </a:solidFill>
                <a:latin typeface="Avenir"/>
                <a:ea typeface="Avenir"/>
                <a:cs typeface="Avenir"/>
                <a:sym typeface="Avenir"/>
              </a:rPr>
              <a:t>Other </a:t>
            </a:r>
            <a:r>
              <a:rPr lang="en-GB" sz="2400" dirty="0">
                <a:solidFill>
                  <a:srgbClr val="624B49"/>
                </a:solidFill>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common barriers are communication barriers, </a:t>
            </a:r>
            <a:r>
              <a:rPr lang="en-GB" sz="2400" dirty="0">
                <a:solidFill>
                  <a:srgbClr val="624B49"/>
                </a:solidFill>
                <a:latin typeface="Avenir"/>
                <a:ea typeface="Avenir"/>
                <a:cs typeface="Avenir"/>
                <a:sym typeface="Avenir"/>
              </a:rPr>
              <a:t>these can include:</a:t>
            </a:r>
            <a:endParaRPr sz="2400" dirty="0">
              <a:solidFill>
                <a:srgbClr val="624B49"/>
              </a:solidFill>
              <a:latin typeface="Avenir"/>
              <a:ea typeface="Avenir"/>
              <a:cs typeface="Avenir"/>
              <a:sym typeface="Avenir"/>
            </a:endParaRPr>
          </a:p>
          <a:p>
            <a:pPr marL="457200" lvl="0" indent="-387350" algn="l" rtl="0">
              <a:spcBef>
                <a:spcPts val="120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Deafness</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Misinterpretation- for example, neurodivergent people understand very direct, literal language over figures of speech</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Language barriers- not being able to speak the same language- you could use Google Translate or Breeze to help you translate</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Nonverbal communication- not everyone can communicate verbally- a PEC Board allows for non-verbal communication</a:t>
            </a:r>
            <a:endParaRPr sz="2400" dirty="0">
              <a:solidFill>
                <a:srgbClr val="624B49"/>
              </a:solidFill>
              <a:latin typeface="Avenir"/>
              <a:ea typeface="Avenir"/>
              <a:cs typeface="Avenir"/>
              <a:sym typeface="Avenir"/>
            </a:endParaRPr>
          </a:p>
        </p:txBody>
      </p:sp>
      <p:pic>
        <p:nvPicPr>
          <p:cNvPr id="571" name="Google Shape;571;p11"/>
          <p:cNvPicPr preferRelativeResize="0"/>
          <p:nvPr/>
        </p:nvPicPr>
        <p:blipFill rotWithShape="1">
          <a:blip r:embed="rId4">
            <a:alphaModFix/>
          </a:blip>
          <a:srcRect/>
          <a:stretch/>
        </p:blipFill>
        <p:spPr>
          <a:xfrm>
            <a:off x="10430050" y="-3429000"/>
            <a:ext cx="6858000" cy="6858000"/>
          </a:xfrm>
          <a:prstGeom prst="rect">
            <a:avLst/>
          </a:prstGeom>
          <a:noFill/>
          <a:ln>
            <a:noFill/>
          </a:ln>
        </p:spPr>
      </p:pic>
      <p:sp>
        <p:nvSpPr>
          <p:cNvPr id="573" name="Google Shape;573;p11"/>
          <p:cNvSpPr txBox="1"/>
          <p:nvPr/>
        </p:nvSpPr>
        <p:spPr>
          <a:xfrm>
            <a:off x="133175" y="239700"/>
            <a:ext cx="105867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 b="1">
                <a:solidFill>
                  <a:srgbClr val="590A4B"/>
                </a:solidFill>
                <a:latin typeface="Avenir"/>
                <a:ea typeface="Avenir"/>
                <a:cs typeface="Avenir"/>
                <a:sym typeface="Avenir"/>
              </a:rPr>
              <a:t>If/when things go wrong, or could go better!</a:t>
            </a:r>
            <a:endParaRP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pic>
        <p:nvPicPr>
          <p:cNvPr id="581" name="Google Shape;581;g3bb863262c8_7_50"/>
          <p:cNvPicPr preferRelativeResize="0"/>
          <p:nvPr/>
        </p:nvPicPr>
        <p:blipFill rotWithShape="1">
          <a:blip r:embed="rId3">
            <a:alphaModFix/>
          </a:blip>
          <a:srcRect/>
          <a:stretch/>
        </p:blipFill>
        <p:spPr>
          <a:xfrm>
            <a:off x="-6056323" y="-255211"/>
            <a:ext cx="6857999" cy="6857999"/>
          </a:xfrm>
          <a:prstGeom prst="rect">
            <a:avLst/>
          </a:prstGeom>
          <a:noFill/>
          <a:ln>
            <a:noFill/>
          </a:ln>
        </p:spPr>
      </p:pic>
      <p:sp>
        <p:nvSpPr>
          <p:cNvPr id="582" name="Google Shape;582;g3bb863262c8_7_50"/>
          <p:cNvSpPr txBox="1"/>
          <p:nvPr/>
        </p:nvSpPr>
        <p:spPr>
          <a:xfrm>
            <a:off x="721475" y="2059000"/>
            <a:ext cx="10173300" cy="1938952"/>
          </a:xfrm>
          <a:prstGeom prst="rect">
            <a:avLst/>
          </a:prstGeom>
          <a:noFill/>
          <a:ln>
            <a:noFill/>
          </a:ln>
        </p:spPr>
        <p:txBody>
          <a:bodyPr spcFirstLastPara="1" wrap="square" lIns="91425" tIns="45700" rIns="91425" bIns="45700" anchor="t" anchorCtr="0">
            <a:spAutoFit/>
          </a:bodyPr>
          <a:lstStyle/>
          <a:p>
            <a:pPr marL="0" lvl="0" indent="0" algn="l" rtl="0">
              <a:spcBef>
                <a:spcPts val="1200"/>
              </a:spcBef>
              <a:spcAft>
                <a:spcPts val="0"/>
              </a:spcAft>
              <a:buClr>
                <a:schemeClr val="dk1"/>
              </a:buClr>
              <a:buSzPts val="1100"/>
              <a:buFont typeface="Arial"/>
              <a:buNone/>
            </a:pPr>
            <a:r>
              <a:rPr lang="en-GB" sz="2400" dirty="0">
                <a:solidFill>
                  <a:srgbClr val="624B49"/>
                </a:solidFill>
                <a:latin typeface="Avenir"/>
                <a:ea typeface="Avenir"/>
                <a:cs typeface="Avenir"/>
                <a:sym typeface="Avenir"/>
              </a:rPr>
              <a:t>Some of the barriers that are more in your control to address include:</a:t>
            </a:r>
            <a:endParaRPr sz="2400" dirty="0">
              <a:solidFill>
                <a:srgbClr val="624B49"/>
              </a:solidFill>
              <a:latin typeface="Avenir"/>
              <a:ea typeface="Avenir"/>
              <a:cs typeface="Avenir"/>
              <a:sym typeface="Avenir"/>
            </a:endParaRPr>
          </a:p>
          <a:p>
            <a:pPr marL="457200" lvl="0" indent="-387350" algn="l" rtl="0">
              <a:spcBef>
                <a:spcPts val="120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Information and Communication Barriers.</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Societal/Attitudinal Barriers.</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1"/>
                  </a:ext>
                </a:extLst>
              </a:rPr>
              <a:t>General errors and oversights.</a:t>
            </a:r>
            <a:endParaRPr sz="2400" dirty="0">
              <a:solidFill>
                <a:srgbClr val="624B49"/>
              </a:solidFill>
              <a:latin typeface="Avenir"/>
              <a:ea typeface="Avenir"/>
              <a:cs typeface="Avenir"/>
              <a:sym typeface="Avenir"/>
            </a:endParaRPr>
          </a:p>
        </p:txBody>
      </p:sp>
      <p:pic>
        <p:nvPicPr>
          <p:cNvPr id="583" name="Google Shape;583;g3bb863262c8_7_50"/>
          <p:cNvPicPr preferRelativeResize="0"/>
          <p:nvPr/>
        </p:nvPicPr>
        <p:blipFill rotWithShape="1">
          <a:blip r:embed="rId4">
            <a:alphaModFix/>
          </a:blip>
          <a:srcRect/>
          <a:stretch/>
        </p:blipFill>
        <p:spPr>
          <a:xfrm>
            <a:off x="10430050" y="-3429000"/>
            <a:ext cx="6857999" cy="6857999"/>
          </a:xfrm>
          <a:prstGeom prst="rect">
            <a:avLst/>
          </a:prstGeom>
          <a:noFill/>
          <a:ln>
            <a:noFill/>
          </a:ln>
        </p:spPr>
      </p:pic>
      <p:sp>
        <p:nvSpPr>
          <p:cNvPr id="585" name="Google Shape;585;g3bb863262c8_7_50"/>
          <p:cNvSpPr txBox="1"/>
          <p:nvPr/>
        </p:nvSpPr>
        <p:spPr>
          <a:xfrm>
            <a:off x="133175" y="239700"/>
            <a:ext cx="1056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 b="1">
                <a:solidFill>
                  <a:srgbClr val="590A4B"/>
                </a:solidFill>
                <a:latin typeface="Avenir"/>
                <a:ea typeface="Avenir"/>
                <a:cs typeface="Avenir"/>
                <a:sym typeface="Avenir"/>
              </a:rPr>
              <a:t>If/when things go wrong, or could go better!</a:t>
            </a: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89"/>
        <p:cNvGrpSpPr/>
        <p:nvPr/>
      </p:nvGrpSpPr>
      <p:grpSpPr>
        <a:xfrm>
          <a:off x="0" y="0"/>
          <a:ext cx="0" cy="0"/>
          <a:chOff x="0" y="0"/>
          <a:chExt cx="0" cy="0"/>
        </a:xfrm>
      </p:grpSpPr>
      <p:pic>
        <p:nvPicPr>
          <p:cNvPr id="593" name="Google Shape;593;g3bb863262c8_7_62"/>
          <p:cNvPicPr preferRelativeResize="0"/>
          <p:nvPr/>
        </p:nvPicPr>
        <p:blipFill rotWithShape="1">
          <a:blip r:embed="rId3">
            <a:alphaModFix/>
          </a:blip>
          <a:srcRect/>
          <a:stretch/>
        </p:blipFill>
        <p:spPr>
          <a:xfrm>
            <a:off x="-6056323" y="-255211"/>
            <a:ext cx="6857999" cy="6857999"/>
          </a:xfrm>
          <a:prstGeom prst="rect">
            <a:avLst/>
          </a:prstGeom>
          <a:noFill/>
          <a:ln>
            <a:noFill/>
          </a:ln>
        </p:spPr>
      </p:pic>
      <p:sp>
        <p:nvSpPr>
          <p:cNvPr id="594" name="Google Shape;594;g3bb863262c8_7_62"/>
          <p:cNvSpPr txBox="1"/>
          <p:nvPr/>
        </p:nvSpPr>
        <p:spPr>
          <a:xfrm>
            <a:off x="664200" y="1806000"/>
            <a:ext cx="10173300" cy="3247002"/>
          </a:xfrm>
          <a:prstGeom prst="rect">
            <a:avLst/>
          </a:prstGeom>
          <a:noFill/>
          <a:ln>
            <a:noFill/>
          </a:ln>
        </p:spPr>
        <p:txBody>
          <a:bodyPr spcFirstLastPara="1" wrap="square" lIns="91425" tIns="45700" rIns="91425" bIns="45700" anchor="t" anchorCtr="0">
            <a:spAutoFit/>
          </a:bodyPr>
          <a:lstStyle/>
          <a:p>
            <a:pPr marL="0" lvl="0" indent="0" algn="l" rtl="0">
              <a:spcBef>
                <a:spcPts val="1200"/>
              </a:spcBef>
              <a:spcAft>
                <a:spcPts val="0"/>
              </a:spcAft>
              <a:buNone/>
            </a:pPr>
            <a:r>
              <a:rPr lang="en-GB" sz="2400" dirty="0">
                <a:solidFill>
                  <a:srgbClr val="624B49"/>
                </a:solidFill>
                <a:latin typeface="Avenir"/>
                <a:ea typeface="Avenir"/>
                <a:cs typeface="Avenir"/>
                <a:sym typeface="Avenir"/>
              </a:rPr>
              <a:t>There is some scenarios in the training folder- take a look through them, and think about what you would do in this situation?</a:t>
            </a:r>
            <a:endParaRPr sz="2400" dirty="0">
              <a:solidFill>
                <a:srgbClr val="624B49"/>
              </a:solidFill>
              <a:latin typeface="Avenir"/>
              <a:ea typeface="Avenir"/>
              <a:cs typeface="Avenir"/>
              <a:sym typeface="Avenir"/>
            </a:endParaRPr>
          </a:p>
          <a:p>
            <a:pPr marL="0" lvl="0" indent="0" algn="l" rtl="0">
              <a:spcBef>
                <a:spcPts val="1200"/>
              </a:spcBef>
              <a:spcAft>
                <a:spcPts val="0"/>
              </a:spcAft>
              <a:buNone/>
            </a:pPr>
            <a:r>
              <a:rPr lang="en-GB" sz="2400" dirty="0">
                <a:solidFill>
                  <a:srgbClr val="624B49"/>
                </a:solidFill>
                <a:latin typeface="Avenir"/>
                <a:ea typeface="Avenir"/>
                <a:cs typeface="Avenir"/>
                <a:sym typeface="Avenir"/>
              </a:rPr>
              <a:t>Remember, to consider:</a:t>
            </a:r>
            <a:endParaRPr sz="2400" dirty="0">
              <a:solidFill>
                <a:srgbClr val="624B49"/>
              </a:solidFill>
              <a:latin typeface="Avenir"/>
              <a:ea typeface="Avenir"/>
              <a:cs typeface="Avenir"/>
              <a:sym typeface="Avenir"/>
            </a:endParaRPr>
          </a:p>
          <a:p>
            <a:pPr marL="914400" marR="0" lvl="1" indent="-387350" algn="l" rtl="0">
              <a:lnSpc>
                <a:spcPct val="100000"/>
              </a:lnSpc>
              <a:spcBef>
                <a:spcPts val="120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Barriers, not people, are the thing to change.</a:t>
            </a:r>
            <a:endParaRPr sz="2400" dirty="0">
              <a:solidFill>
                <a:srgbClr val="624B49"/>
              </a:solidFill>
              <a:latin typeface="Avenir"/>
              <a:ea typeface="Avenir"/>
              <a:cs typeface="Avenir"/>
              <a:sym typeface="Avenir"/>
            </a:endParaRPr>
          </a:p>
          <a:p>
            <a:pPr marL="914400" marR="0" lvl="1" indent="-387350" algn="l" rtl="0">
              <a:lnSpc>
                <a:spcPct val="100000"/>
              </a:lnSpc>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Dignity, choice and honesty</a:t>
            </a:r>
            <a:endParaRPr sz="2400" dirty="0">
              <a:solidFill>
                <a:srgbClr val="624B49"/>
              </a:solidFill>
              <a:latin typeface="Avenir"/>
              <a:ea typeface="Avenir"/>
              <a:cs typeface="Avenir"/>
              <a:sym typeface="Avenir"/>
            </a:endParaRPr>
          </a:p>
          <a:p>
            <a:pPr marL="914400" marR="0" lvl="1" indent="-387350" algn="l" rtl="0">
              <a:lnSpc>
                <a:spcPct val="100000"/>
              </a:lnSpc>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What can you do within your powers to change things for this person?</a:t>
            </a:r>
            <a:endParaRPr sz="2400" dirty="0">
              <a:solidFill>
                <a:srgbClr val="624B49"/>
              </a:solidFill>
              <a:latin typeface="Avenir"/>
              <a:ea typeface="Avenir"/>
              <a:cs typeface="Avenir"/>
              <a:sym typeface="Avenir"/>
            </a:endParaRPr>
          </a:p>
        </p:txBody>
      </p:sp>
      <p:pic>
        <p:nvPicPr>
          <p:cNvPr id="595" name="Google Shape;595;g3bb863262c8_7_62"/>
          <p:cNvPicPr preferRelativeResize="0"/>
          <p:nvPr/>
        </p:nvPicPr>
        <p:blipFill rotWithShape="1">
          <a:blip r:embed="rId4">
            <a:alphaModFix/>
          </a:blip>
          <a:srcRect/>
          <a:stretch/>
        </p:blipFill>
        <p:spPr>
          <a:xfrm>
            <a:off x="10430050" y="-3429000"/>
            <a:ext cx="6857999" cy="6857999"/>
          </a:xfrm>
          <a:prstGeom prst="rect">
            <a:avLst/>
          </a:prstGeom>
          <a:noFill/>
          <a:ln>
            <a:noFill/>
          </a:ln>
        </p:spPr>
      </p:pic>
      <p:sp>
        <p:nvSpPr>
          <p:cNvPr id="597" name="Google Shape;597;g3bb863262c8_7_62"/>
          <p:cNvSpPr txBox="1"/>
          <p:nvPr/>
        </p:nvSpPr>
        <p:spPr>
          <a:xfrm>
            <a:off x="133175" y="239700"/>
            <a:ext cx="1044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 b="1">
                <a:solidFill>
                  <a:srgbClr val="590A4B"/>
                </a:solidFill>
                <a:latin typeface="Avenir"/>
                <a:ea typeface="Avenir"/>
                <a:cs typeface="Avenir"/>
                <a:sym typeface="Avenir"/>
              </a:rPr>
              <a:t>If/when things go wrong, or could go better!</a:t>
            </a: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601"/>
        <p:cNvGrpSpPr/>
        <p:nvPr/>
      </p:nvGrpSpPr>
      <p:grpSpPr>
        <a:xfrm>
          <a:off x="0" y="0"/>
          <a:ext cx="0" cy="0"/>
          <a:chOff x="0" y="0"/>
          <a:chExt cx="0" cy="0"/>
        </a:xfrm>
      </p:grpSpPr>
      <p:pic>
        <p:nvPicPr>
          <p:cNvPr id="605" name="Google Shape;605;g3c860587e35_5_290"/>
          <p:cNvPicPr preferRelativeResize="0"/>
          <p:nvPr/>
        </p:nvPicPr>
        <p:blipFill rotWithShape="1">
          <a:blip r:embed="rId3">
            <a:alphaModFix/>
          </a:blip>
          <a:srcRect/>
          <a:stretch/>
        </p:blipFill>
        <p:spPr>
          <a:xfrm>
            <a:off x="-6056323" y="-255211"/>
            <a:ext cx="6857999" cy="6857999"/>
          </a:xfrm>
          <a:prstGeom prst="rect">
            <a:avLst/>
          </a:prstGeom>
          <a:noFill/>
          <a:ln>
            <a:noFill/>
          </a:ln>
        </p:spPr>
      </p:pic>
      <p:sp>
        <p:nvSpPr>
          <p:cNvPr id="606" name="Google Shape;606;g3c860587e35_5_290"/>
          <p:cNvSpPr txBox="1"/>
          <p:nvPr/>
        </p:nvSpPr>
        <p:spPr>
          <a:xfrm>
            <a:off x="721475" y="1190350"/>
            <a:ext cx="10755000" cy="597082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1200"/>
              </a:spcBef>
              <a:spcAft>
                <a:spcPts val="0"/>
              </a:spcAft>
              <a:buNone/>
            </a:pPr>
            <a:r>
              <a:rPr lang="en-GB" sz="2400" dirty="0">
                <a:solidFill>
                  <a:srgbClr val="624B49"/>
                </a:solidFill>
                <a:latin typeface="Avenir"/>
                <a:ea typeface="Avenir"/>
                <a:cs typeface="Avenir"/>
                <a:sym typeface="Avenir"/>
              </a:rPr>
              <a:t>There will be some answers that come instinctively to you! Great!</a:t>
            </a:r>
            <a:endParaRPr sz="2400" dirty="0">
              <a:solidFill>
                <a:srgbClr val="624B49"/>
              </a:solidFill>
              <a:latin typeface="Avenir"/>
              <a:ea typeface="Avenir"/>
              <a:cs typeface="Avenir"/>
              <a:sym typeface="Avenir"/>
            </a:endParaRPr>
          </a:p>
          <a:p>
            <a:pPr marL="0" marR="0" lvl="0" indent="0" algn="l" rtl="0">
              <a:lnSpc>
                <a:spcPct val="100000"/>
              </a:lnSpc>
              <a:spcBef>
                <a:spcPts val="1200"/>
              </a:spcBef>
              <a:spcAft>
                <a:spcPts val="0"/>
              </a:spcAft>
              <a:buNone/>
            </a:pPr>
            <a:r>
              <a:rPr lang="en-GB" sz="2400" dirty="0">
                <a:solidFill>
                  <a:srgbClr val="624B49"/>
                </a:solidFill>
                <a:latin typeface="Avenir"/>
                <a:ea typeface="Avenir"/>
                <a:cs typeface="Avenir"/>
                <a:sym typeface="Avenir"/>
              </a:rPr>
              <a:t>There will be some areas where you don’t feel confident or comfortable trying to solve this alone- you could think about using the toolkit to upgrade your knowledge, or turning to some specialist training to help you!</a:t>
            </a:r>
            <a:endParaRPr sz="2400" dirty="0">
              <a:solidFill>
                <a:srgbClr val="624B49"/>
              </a:solidFill>
              <a:latin typeface="Avenir"/>
              <a:ea typeface="Avenir"/>
              <a:cs typeface="Avenir"/>
              <a:sym typeface="Avenir"/>
            </a:endParaRPr>
          </a:p>
          <a:p>
            <a:pPr marL="0" marR="0" lvl="0" indent="0" algn="l" rtl="0">
              <a:lnSpc>
                <a:spcPct val="100000"/>
              </a:lnSpc>
              <a:spcBef>
                <a:spcPts val="1200"/>
              </a:spcBef>
              <a:spcAft>
                <a:spcPts val="0"/>
              </a:spcAft>
              <a:buNone/>
            </a:pPr>
            <a:r>
              <a:rPr lang="en-GB" sz="2400" dirty="0">
                <a:solidFill>
                  <a:srgbClr val="624B49"/>
                </a:solidFill>
                <a:latin typeface="Avenir"/>
                <a:ea typeface="Avenir"/>
                <a:cs typeface="Avenir"/>
                <a:sym typeface="Avenir"/>
              </a:rPr>
              <a:t>There is a list of training providers in the Digital Resource Bank in the Inclusion Toolkit section of your Warm Welcome Spaces Dashboard who can provide further training, for example safeguarding, suicide prevention, and mental health awareness training.</a:t>
            </a:r>
            <a:endParaRPr sz="2400" dirty="0">
              <a:solidFill>
                <a:srgbClr val="624B49"/>
              </a:solidFill>
              <a:latin typeface="Avenir"/>
              <a:ea typeface="Avenir"/>
              <a:cs typeface="Avenir"/>
              <a:sym typeface="Avenir"/>
            </a:endParaRPr>
          </a:p>
          <a:p>
            <a:pPr marL="0" marR="0" lvl="0" indent="0" algn="l" rtl="0">
              <a:lnSpc>
                <a:spcPct val="100000"/>
              </a:lnSpc>
              <a:spcBef>
                <a:spcPts val="1200"/>
              </a:spcBef>
              <a:spcAft>
                <a:spcPts val="0"/>
              </a:spcAft>
              <a:buNone/>
            </a:pPr>
            <a:r>
              <a:rPr lang="en-GB" sz="2400" dirty="0">
                <a:solidFill>
                  <a:srgbClr val="624B49"/>
                </a:solidFill>
                <a:latin typeface="Avenir"/>
                <a:ea typeface="Avenir"/>
                <a:cs typeface="Avenir"/>
                <a:sym typeface="Avenir"/>
              </a:rPr>
              <a:t>It’s okay not to have all the answers yet, but leaning into peer support through local VCSE and council networks could help you!</a:t>
            </a:r>
            <a:endParaRPr sz="2400" dirty="0">
              <a:solidFill>
                <a:srgbClr val="624B49"/>
              </a:solidFill>
              <a:latin typeface="Avenir"/>
              <a:ea typeface="Avenir"/>
              <a:cs typeface="Avenir"/>
              <a:sym typeface="Avenir"/>
            </a:endParaRPr>
          </a:p>
          <a:p>
            <a:pPr marL="0" marR="0" lvl="0" indent="0" algn="l" rtl="0">
              <a:lnSpc>
                <a:spcPct val="100000"/>
              </a:lnSpc>
              <a:spcBef>
                <a:spcPts val="1200"/>
              </a:spcBef>
              <a:spcAft>
                <a:spcPts val="0"/>
              </a:spcAft>
              <a:buNone/>
            </a:pPr>
            <a:endParaRPr sz="2400" dirty="0">
              <a:solidFill>
                <a:srgbClr val="624B49"/>
              </a:solidFill>
              <a:latin typeface="Avenir"/>
              <a:ea typeface="Avenir"/>
              <a:cs typeface="Avenir"/>
              <a:sym typeface="Avenir"/>
            </a:endParaRPr>
          </a:p>
          <a:p>
            <a:pPr marL="0" marR="0" lvl="0" indent="0" algn="l" rtl="0">
              <a:lnSpc>
                <a:spcPct val="100000"/>
              </a:lnSpc>
              <a:spcBef>
                <a:spcPts val="1200"/>
              </a:spcBef>
              <a:spcAft>
                <a:spcPts val="0"/>
              </a:spcAft>
              <a:buNone/>
            </a:pPr>
            <a:endParaRPr sz="2400" dirty="0">
              <a:solidFill>
                <a:srgbClr val="624B49"/>
              </a:solidFill>
              <a:latin typeface="Avenir"/>
              <a:ea typeface="Avenir"/>
              <a:cs typeface="Avenir"/>
              <a:sym typeface="Avenir"/>
            </a:endParaRPr>
          </a:p>
          <a:p>
            <a:pPr marL="0" marR="0" lvl="0" indent="0" algn="l" rtl="0">
              <a:lnSpc>
                <a:spcPct val="100000"/>
              </a:lnSpc>
              <a:spcBef>
                <a:spcPts val="1200"/>
              </a:spcBef>
              <a:spcAft>
                <a:spcPts val="0"/>
              </a:spcAft>
              <a:buNone/>
            </a:pPr>
            <a:endParaRPr sz="2400" dirty="0">
              <a:solidFill>
                <a:srgbClr val="624B49"/>
              </a:solidFill>
              <a:latin typeface="Avenir"/>
              <a:ea typeface="Avenir"/>
              <a:cs typeface="Avenir"/>
              <a:sym typeface="Avenir"/>
            </a:endParaRPr>
          </a:p>
        </p:txBody>
      </p:sp>
      <p:pic>
        <p:nvPicPr>
          <p:cNvPr id="607" name="Google Shape;607;g3c860587e35_5_290"/>
          <p:cNvPicPr preferRelativeResize="0"/>
          <p:nvPr/>
        </p:nvPicPr>
        <p:blipFill rotWithShape="1">
          <a:blip r:embed="rId4">
            <a:alphaModFix/>
          </a:blip>
          <a:srcRect/>
          <a:stretch/>
        </p:blipFill>
        <p:spPr>
          <a:xfrm>
            <a:off x="10430050" y="-3429000"/>
            <a:ext cx="6857999" cy="6857999"/>
          </a:xfrm>
          <a:prstGeom prst="rect">
            <a:avLst/>
          </a:prstGeom>
          <a:noFill/>
          <a:ln>
            <a:noFill/>
          </a:ln>
        </p:spPr>
      </p:pic>
      <p:sp>
        <p:nvSpPr>
          <p:cNvPr id="609" name="Google Shape;609;g3c860587e35_5_290"/>
          <p:cNvSpPr txBox="1"/>
          <p:nvPr/>
        </p:nvSpPr>
        <p:spPr>
          <a:xfrm>
            <a:off x="133175" y="239700"/>
            <a:ext cx="104400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 b="1">
                <a:solidFill>
                  <a:srgbClr val="590A4B"/>
                </a:solidFill>
                <a:latin typeface="Avenir"/>
                <a:ea typeface="Avenir"/>
                <a:cs typeface="Avenir"/>
                <a:sym typeface="Avenir"/>
              </a:rPr>
              <a:t>What’s important to know</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2">
          <a:extLst>
            <a:ext uri="{FF2B5EF4-FFF2-40B4-BE49-F238E27FC236}">
              <a16:creationId xmlns:a16="http://schemas.microsoft.com/office/drawing/2014/main" id="{E5ED86ED-60BD-9580-1418-FD51E9E4F824}"/>
            </a:ext>
          </a:extLst>
        </p:cNvPr>
        <p:cNvGrpSpPr/>
        <p:nvPr/>
      </p:nvGrpSpPr>
      <p:grpSpPr>
        <a:xfrm>
          <a:off x="0" y="0"/>
          <a:ext cx="0" cy="0"/>
          <a:chOff x="0" y="0"/>
          <a:chExt cx="0" cy="0"/>
        </a:xfrm>
      </p:grpSpPr>
      <p:sp>
        <p:nvSpPr>
          <p:cNvPr id="83" name="Google Shape;83;p6">
            <a:extLst>
              <a:ext uri="{FF2B5EF4-FFF2-40B4-BE49-F238E27FC236}">
                <a16:creationId xmlns:a16="http://schemas.microsoft.com/office/drawing/2014/main" id="{6563A668-2476-BA69-B640-9EB4C52BD62C}"/>
              </a:ext>
            </a:extLst>
          </p:cNvPr>
          <p:cNvSpPr/>
          <p:nvPr/>
        </p:nvSpPr>
        <p:spPr>
          <a:xfrm>
            <a:off x="0" y="0"/>
            <a:ext cx="12192000" cy="97536"/>
          </a:xfrm>
          <a:prstGeom prst="rect">
            <a:avLst/>
          </a:prstGeom>
          <a:solidFill>
            <a:srgbClr val="EB5D1B"/>
          </a:solidFill>
          <a:ln>
            <a:noFill/>
          </a:ln>
        </p:spPr>
        <p:txBody>
          <a:bodyPr spcFirstLastPara="1" wrap="square" lIns="121900" tIns="121900" rIns="121900" bIns="121900" anchor="ctr" anchorCtr="0">
            <a:noAutofit/>
          </a:bodyPr>
          <a:lstStyle/>
          <a:p>
            <a:endParaRPr sz="1867"/>
          </a:p>
        </p:txBody>
      </p:sp>
      <p:sp>
        <p:nvSpPr>
          <p:cNvPr id="84" name="Google Shape;84;p6">
            <a:extLst>
              <a:ext uri="{FF2B5EF4-FFF2-40B4-BE49-F238E27FC236}">
                <a16:creationId xmlns:a16="http://schemas.microsoft.com/office/drawing/2014/main" id="{96A31EFB-D4AD-0F44-A1A6-B0B091D27A26}"/>
              </a:ext>
            </a:extLst>
          </p:cNvPr>
          <p:cNvSpPr/>
          <p:nvPr/>
        </p:nvSpPr>
        <p:spPr>
          <a:xfrm>
            <a:off x="731520" y="243840"/>
            <a:ext cx="10728960" cy="853440"/>
          </a:xfrm>
          <a:prstGeom prst="rect">
            <a:avLst/>
          </a:prstGeom>
          <a:noFill/>
          <a:ln>
            <a:noFill/>
          </a:ln>
        </p:spPr>
        <p:txBody>
          <a:bodyPr spcFirstLastPara="1" wrap="square" lIns="0" tIns="0" rIns="0" bIns="0" anchor="ctr" anchorCtr="0">
            <a:noAutofit/>
          </a:bodyPr>
          <a:lstStyle/>
          <a:p>
            <a:pPr>
              <a:buClr>
                <a:srgbClr val="590A46"/>
              </a:buClr>
              <a:buSzPts val="2400"/>
            </a:pPr>
            <a:r>
              <a:rPr lang="en-US" sz="3200" b="1">
                <a:solidFill>
                  <a:srgbClr val="590A46"/>
                </a:solidFill>
                <a:latin typeface="Avenir"/>
                <a:ea typeface="Avenir"/>
                <a:cs typeface="Avenir"/>
                <a:sym typeface="Avenir"/>
              </a:rPr>
              <a:t>Why work on this?</a:t>
            </a:r>
            <a:endParaRPr sz="3200">
              <a:solidFill>
                <a:schemeClr val="dk1"/>
              </a:solidFill>
              <a:latin typeface="Calibri"/>
              <a:ea typeface="Calibri"/>
              <a:cs typeface="Calibri"/>
              <a:sym typeface="Calibri"/>
            </a:endParaRPr>
          </a:p>
        </p:txBody>
      </p:sp>
      <p:sp>
        <p:nvSpPr>
          <p:cNvPr id="88" name="Google Shape;88;p6">
            <a:extLst>
              <a:ext uri="{FF2B5EF4-FFF2-40B4-BE49-F238E27FC236}">
                <a16:creationId xmlns:a16="http://schemas.microsoft.com/office/drawing/2014/main" id="{7F205093-EC7F-E0F0-8A60-BFCDAD95CF1C}"/>
              </a:ext>
            </a:extLst>
          </p:cNvPr>
          <p:cNvSpPr/>
          <p:nvPr/>
        </p:nvSpPr>
        <p:spPr>
          <a:xfrm>
            <a:off x="731520" y="1341120"/>
            <a:ext cx="10363200" cy="853440"/>
          </a:xfrm>
          <a:prstGeom prst="rect">
            <a:avLst/>
          </a:prstGeom>
          <a:noFill/>
          <a:ln>
            <a:noFill/>
          </a:ln>
        </p:spPr>
        <p:txBody>
          <a:bodyPr spcFirstLastPara="1" wrap="square" lIns="121900" tIns="60933" rIns="121900" bIns="60933" anchor="ctr" anchorCtr="0">
            <a:noAutofit/>
          </a:bodyPr>
          <a:lstStyle/>
          <a:p>
            <a:pPr>
              <a:buClr>
                <a:srgbClr val="624B49"/>
              </a:buClr>
              <a:buSzPts val="1500"/>
            </a:pPr>
            <a:r>
              <a:rPr lang="en-US" sz="2667">
                <a:solidFill>
                  <a:srgbClr val="624B49"/>
                </a:solidFill>
                <a:latin typeface="Avenir"/>
                <a:ea typeface="Avenir"/>
                <a:cs typeface="Avenir"/>
                <a:sym typeface="Avenir"/>
              </a:rPr>
              <a:t>We know some groups are less likely to access warm spaces. Those most isolated from services include:</a:t>
            </a:r>
            <a:endParaRPr sz="2667">
              <a:solidFill>
                <a:schemeClr val="dk1"/>
              </a:solidFill>
              <a:latin typeface="Calibri"/>
              <a:ea typeface="Calibri"/>
              <a:cs typeface="Calibri"/>
              <a:sym typeface="Calibri"/>
            </a:endParaRPr>
          </a:p>
        </p:txBody>
      </p:sp>
      <p:sp>
        <p:nvSpPr>
          <p:cNvPr id="89" name="Google Shape;89;p6">
            <a:extLst>
              <a:ext uri="{FF2B5EF4-FFF2-40B4-BE49-F238E27FC236}">
                <a16:creationId xmlns:a16="http://schemas.microsoft.com/office/drawing/2014/main" id="{32909459-3A43-1307-D6DD-1C13F9C4969B}"/>
              </a:ext>
            </a:extLst>
          </p:cNvPr>
          <p:cNvSpPr/>
          <p:nvPr/>
        </p:nvSpPr>
        <p:spPr>
          <a:xfrm>
            <a:off x="731520" y="2316480"/>
            <a:ext cx="5120640" cy="3048000"/>
          </a:xfrm>
          <a:prstGeom prst="rect">
            <a:avLst/>
          </a:prstGeom>
          <a:noFill/>
          <a:ln>
            <a:noFill/>
          </a:ln>
        </p:spPr>
        <p:txBody>
          <a:bodyPr spcFirstLastPara="1" wrap="square" lIns="121900" tIns="60933" rIns="121900" bIns="60933" anchor="ctr" anchorCtr="0">
            <a:noAutofit/>
          </a:bodyPr>
          <a:lstStyle/>
          <a:p>
            <a:pPr marL="457189" indent="-491054">
              <a:buClr>
                <a:srgbClr val="624B49"/>
              </a:buClr>
              <a:buSzPts val="1700"/>
              <a:buFont typeface="Avenir"/>
              <a:buChar char="•"/>
            </a:pPr>
            <a:r>
              <a:rPr lang="en-US" sz="2267">
                <a:solidFill>
                  <a:srgbClr val="624B49"/>
                </a:solidFill>
                <a:latin typeface="Avenir"/>
                <a:ea typeface="Avenir"/>
                <a:cs typeface="Avenir"/>
                <a:sym typeface="Avenir"/>
              </a:rPr>
              <a:t>People living rurally or isolated from transport</a:t>
            </a:r>
            <a:endParaRPr sz="2267">
              <a:solidFill>
                <a:schemeClr val="dk1"/>
              </a:solidFill>
              <a:latin typeface="Calibri"/>
              <a:ea typeface="Calibri"/>
              <a:cs typeface="Calibri"/>
              <a:sym typeface="Calibri"/>
            </a:endParaRPr>
          </a:p>
          <a:p>
            <a:pPr marL="457189" indent="-491054">
              <a:spcBef>
                <a:spcPts val="800"/>
              </a:spcBef>
              <a:buClr>
                <a:srgbClr val="624B49"/>
              </a:buClr>
              <a:buSzPts val="1700"/>
              <a:buFont typeface="Avenir"/>
              <a:buChar char="•"/>
            </a:pPr>
            <a:r>
              <a:rPr lang="en-US" sz="2267">
                <a:solidFill>
                  <a:srgbClr val="624B49"/>
                </a:solidFill>
                <a:latin typeface="Avenir"/>
                <a:ea typeface="Avenir"/>
                <a:cs typeface="Avenir"/>
                <a:sym typeface="Avenir"/>
              </a:rPr>
              <a:t>Solo families</a:t>
            </a:r>
            <a:endParaRPr sz="2267">
              <a:solidFill>
                <a:schemeClr val="dk1"/>
              </a:solidFill>
              <a:latin typeface="Calibri"/>
              <a:ea typeface="Calibri"/>
              <a:cs typeface="Calibri"/>
              <a:sym typeface="Calibri"/>
            </a:endParaRPr>
          </a:p>
          <a:p>
            <a:pPr marL="457189" indent="-491054">
              <a:spcBef>
                <a:spcPts val="800"/>
              </a:spcBef>
              <a:buClr>
                <a:srgbClr val="624B49"/>
              </a:buClr>
              <a:buSzPts val="1700"/>
              <a:buFont typeface="Avenir"/>
              <a:buChar char="•"/>
            </a:pPr>
            <a:r>
              <a:rPr lang="en-US" sz="2267">
                <a:solidFill>
                  <a:srgbClr val="624B49"/>
                </a:solidFill>
                <a:latin typeface="Avenir"/>
                <a:ea typeface="Avenir"/>
                <a:cs typeface="Avenir"/>
                <a:sym typeface="Avenir"/>
              </a:rPr>
              <a:t>People with disabilities</a:t>
            </a:r>
            <a:endParaRPr sz="2267">
              <a:solidFill>
                <a:schemeClr val="dk1"/>
              </a:solidFill>
              <a:latin typeface="Calibri"/>
              <a:ea typeface="Calibri"/>
              <a:cs typeface="Calibri"/>
              <a:sym typeface="Calibri"/>
            </a:endParaRPr>
          </a:p>
          <a:p>
            <a:pPr marL="457189" indent="-491054">
              <a:spcBef>
                <a:spcPts val="800"/>
              </a:spcBef>
              <a:buClr>
                <a:srgbClr val="624B49"/>
              </a:buClr>
              <a:buSzPts val="1700"/>
              <a:buFont typeface="Avenir"/>
              <a:buChar char="•"/>
            </a:pPr>
            <a:r>
              <a:rPr lang="en-US" sz="2267">
                <a:solidFill>
                  <a:srgbClr val="624B49"/>
                </a:solidFill>
                <a:latin typeface="Avenir"/>
                <a:ea typeface="Avenir"/>
                <a:cs typeface="Avenir"/>
                <a:sym typeface="Avenir"/>
              </a:rPr>
              <a:t>Global majority communities</a:t>
            </a:r>
            <a:endParaRPr sz="2267">
              <a:solidFill>
                <a:schemeClr val="dk1"/>
              </a:solidFill>
              <a:latin typeface="Calibri"/>
              <a:ea typeface="Calibri"/>
              <a:cs typeface="Calibri"/>
              <a:sym typeface="Calibri"/>
            </a:endParaRPr>
          </a:p>
          <a:p>
            <a:pPr marL="457189" indent="-491054">
              <a:spcBef>
                <a:spcPts val="800"/>
              </a:spcBef>
              <a:buClr>
                <a:srgbClr val="624B49"/>
              </a:buClr>
              <a:buSzPts val="1700"/>
              <a:buFont typeface="Avenir"/>
              <a:buChar char="•"/>
            </a:pPr>
            <a:r>
              <a:rPr lang="en-US" sz="2267">
                <a:solidFill>
                  <a:srgbClr val="624B49"/>
                </a:solidFill>
                <a:latin typeface="Avenir"/>
                <a:ea typeface="Avenir"/>
                <a:cs typeface="Avenir"/>
                <a:sym typeface="Avenir"/>
              </a:rPr>
              <a:t>People who identify as LGBTQI+</a:t>
            </a:r>
            <a:endParaRPr sz="2267">
              <a:solidFill>
                <a:schemeClr val="dk1"/>
              </a:solidFill>
              <a:latin typeface="Calibri"/>
              <a:ea typeface="Calibri"/>
              <a:cs typeface="Calibri"/>
              <a:sym typeface="Calibri"/>
            </a:endParaRPr>
          </a:p>
        </p:txBody>
      </p:sp>
      <p:sp>
        <p:nvSpPr>
          <p:cNvPr id="90" name="Google Shape;90;p6">
            <a:extLst>
              <a:ext uri="{FF2B5EF4-FFF2-40B4-BE49-F238E27FC236}">
                <a16:creationId xmlns:a16="http://schemas.microsoft.com/office/drawing/2014/main" id="{FC96D532-1C98-C171-ED1F-65DEA83E0BCE}"/>
              </a:ext>
            </a:extLst>
          </p:cNvPr>
          <p:cNvSpPr/>
          <p:nvPr/>
        </p:nvSpPr>
        <p:spPr>
          <a:xfrm>
            <a:off x="6339840" y="2316480"/>
            <a:ext cx="5120640" cy="3048000"/>
          </a:xfrm>
          <a:prstGeom prst="rect">
            <a:avLst/>
          </a:prstGeom>
          <a:noFill/>
          <a:ln>
            <a:noFill/>
          </a:ln>
        </p:spPr>
        <p:txBody>
          <a:bodyPr spcFirstLastPara="1" wrap="square" lIns="121900" tIns="60933" rIns="121900" bIns="60933" anchor="ctr" anchorCtr="0">
            <a:noAutofit/>
          </a:bodyPr>
          <a:lstStyle/>
          <a:p>
            <a:pPr marL="457189" indent="-499521">
              <a:buClr>
                <a:srgbClr val="624B49"/>
              </a:buClr>
              <a:buSzPts val="1800"/>
              <a:buFont typeface="Avenir"/>
              <a:buChar char="•"/>
            </a:pPr>
            <a:r>
              <a:rPr lang="en-US" sz="2400" dirty="0">
                <a:solidFill>
                  <a:srgbClr val="624B49"/>
                </a:solidFill>
                <a:latin typeface="Avenir"/>
                <a:ea typeface="Avenir"/>
                <a:cs typeface="Avenir"/>
                <a:sym typeface="Avenir"/>
              </a:rPr>
              <a:t>People with mental health challenges</a:t>
            </a:r>
            <a:endParaRPr sz="2400" dirty="0">
              <a:solidFill>
                <a:schemeClr val="dk1"/>
              </a:solidFill>
              <a:latin typeface="Calibri"/>
              <a:ea typeface="Calibri"/>
              <a:cs typeface="Calibri"/>
              <a:sym typeface="Calibri"/>
            </a:endParaRPr>
          </a:p>
          <a:p>
            <a:pPr marL="457189" indent="-499521">
              <a:spcBef>
                <a:spcPts val="800"/>
              </a:spcBef>
              <a:buClr>
                <a:srgbClr val="624B49"/>
              </a:buClr>
              <a:buSzPts val="1800"/>
              <a:buFont typeface="Avenir"/>
              <a:buChar char="•"/>
            </a:pPr>
            <a:r>
              <a:rPr lang="en-US" sz="2400" dirty="0">
                <a:solidFill>
                  <a:srgbClr val="624B49"/>
                </a:solidFill>
                <a:latin typeface="Avenir"/>
                <a:ea typeface="Avenir"/>
                <a:cs typeface="Avenir"/>
                <a:sym typeface="Avenir"/>
              </a:rPr>
              <a:t>Refugees, asylum seekers, non-English speakers</a:t>
            </a:r>
            <a:endParaRPr sz="2400" dirty="0">
              <a:solidFill>
                <a:schemeClr val="dk1"/>
              </a:solidFill>
              <a:latin typeface="Calibri"/>
              <a:ea typeface="Calibri"/>
              <a:cs typeface="Calibri"/>
              <a:sym typeface="Calibri"/>
            </a:endParaRPr>
          </a:p>
          <a:p>
            <a:pPr marL="457189" indent="-499521">
              <a:spcBef>
                <a:spcPts val="800"/>
              </a:spcBef>
              <a:buClr>
                <a:srgbClr val="624B49"/>
              </a:buClr>
              <a:buSzPts val="1800"/>
              <a:buFont typeface="Avenir"/>
              <a:buChar char="•"/>
            </a:pPr>
            <a:r>
              <a:rPr lang="en-US" sz="2400" dirty="0" err="1">
                <a:solidFill>
                  <a:srgbClr val="624B49"/>
                </a:solidFill>
                <a:latin typeface="Avenir"/>
                <a:ea typeface="Avenir"/>
                <a:cs typeface="Avenir"/>
                <a:sym typeface="Avenir"/>
              </a:rPr>
              <a:t>Travellers</a:t>
            </a:r>
            <a:r>
              <a:rPr lang="en-US" sz="2400" dirty="0">
                <a:solidFill>
                  <a:srgbClr val="624B49"/>
                </a:solidFill>
                <a:latin typeface="Avenir"/>
                <a:ea typeface="Avenir"/>
                <a:cs typeface="Avenir"/>
                <a:sym typeface="Avenir"/>
              </a:rPr>
              <a:t> and Roma communities</a:t>
            </a:r>
            <a:endParaRPr sz="2400" dirty="0">
              <a:solidFill>
                <a:schemeClr val="dk1"/>
              </a:solidFill>
              <a:latin typeface="Calibri"/>
              <a:ea typeface="Calibri"/>
              <a:cs typeface="Calibri"/>
              <a:sym typeface="Calibri"/>
            </a:endParaRPr>
          </a:p>
          <a:p>
            <a:pPr marL="457189" indent="-499521">
              <a:spcBef>
                <a:spcPts val="800"/>
              </a:spcBef>
              <a:buClr>
                <a:srgbClr val="624B49"/>
              </a:buClr>
              <a:buSzPts val="1800"/>
              <a:buFont typeface="Avenir"/>
              <a:buChar char="•"/>
            </a:pPr>
            <a:r>
              <a:rPr lang="en-US" sz="2400" dirty="0">
                <a:solidFill>
                  <a:srgbClr val="624B49"/>
                </a:solidFill>
                <a:latin typeface="Avenir"/>
                <a:ea typeface="Avenir"/>
                <a:cs typeface="Avenir"/>
                <a:sym typeface="Avenir"/>
              </a:rPr>
              <a:t>Older men</a:t>
            </a:r>
            <a:endParaRPr sz="2400" dirty="0">
              <a:solidFill>
                <a:schemeClr val="dk1"/>
              </a:solidFill>
              <a:latin typeface="Calibri"/>
              <a:ea typeface="Calibri"/>
              <a:cs typeface="Calibri"/>
              <a:sym typeface="Calibri"/>
            </a:endParaRPr>
          </a:p>
        </p:txBody>
      </p:sp>
      <p:sp>
        <p:nvSpPr>
          <p:cNvPr id="91" name="Google Shape;91;p6">
            <a:extLst>
              <a:ext uri="{FF2B5EF4-FFF2-40B4-BE49-F238E27FC236}">
                <a16:creationId xmlns:a16="http://schemas.microsoft.com/office/drawing/2014/main" id="{AC12C425-1D24-D57F-EF4D-DD60A02CE962}"/>
              </a:ext>
            </a:extLst>
          </p:cNvPr>
          <p:cNvSpPr/>
          <p:nvPr/>
        </p:nvSpPr>
        <p:spPr>
          <a:xfrm>
            <a:off x="731520" y="5364460"/>
            <a:ext cx="10363200" cy="731600"/>
          </a:xfrm>
          <a:prstGeom prst="rect">
            <a:avLst/>
          </a:prstGeom>
          <a:noFill/>
          <a:ln>
            <a:noFill/>
          </a:ln>
        </p:spPr>
        <p:txBody>
          <a:bodyPr spcFirstLastPara="1" wrap="square" lIns="121900" tIns="60933" rIns="121900" bIns="60933" anchor="ctr" anchorCtr="0">
            <a:noAutofit/>
          </a:bodyPr>
          <a:lstStyle/>
          <a:p>
            <a:pPr>
              <a:buClr>
                <a:srgbClr val="590A46"/>
              </a:buClr>
              <a:buSzPts val="1400"/>
            </a:pPr>
            <a:r>
              <a:rPr lang="en-US" sz="2667" b="1">
                <a:solidFill>
                  <a:srgbClr val="590A46"/>
                </a:solidFill>
                <a:latin typeface="Avenir"/>
                <a:ea typeface="Avenir"/>
                <a:cs typeface="Avenir"/>
                <a:sym typeface="Avenir"/>
              </a:rPr>
              <a:t>These are the communities most impacted by fuel poverty and social isolation. They are in great need of Warm Welcome Spaces.</a:t>
            </a:r>
            <a:endParaRPr sz="2667">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7946062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rgbClr val="CB0078"/>
        </a:solidFill>
        <a:effectLst/>
      </p:bgPr>
    </p:bg>
    <p:spTree>
      <p:nvGrpSpPr>
        <p:cNvPr id="1" name="Shape 614"/>
        <p:cNvGrpSpPr/>
        <p:nvPr/>
      </p:nvGrpSpPr>
      <p:grpSpPr>
        <a:xfrm>
          <a:off x="0" y="0"/>
          <a:ext cx="0" cy="0"/>
          <a:chOff x="0" y="0"/>
          <a:chExt cx="0" cy="0"/>
        </a:xfrm>
      </p:grpSpPr>
      <p:pic>
        <p:nvPicPr>
          <p:cNvPr id="615" name="Google Shape;615;g3bb863262c8_7_73"/>
          <p:cNvPicPr preferRelativeResize="0"/>
          <p:nvPr/>
        </p:nvPicPr>
        <p:blipFill rotWithShape="1">
          <a:blip r:embed="rId3">
            <a:alphaModFix/>
          </a:blip>
          <a:srcRect/>
          <a:stretch/>
        </p:blipFill>
        <p:spPr>
          <a:xfrm>
            <a:off x="3200400" y="358802"/>
            <a:ext cx="5791199" cy="5791199"/>
          </a:xfrm>
          <a:prstGeom prst="rect">
            <a:avLst/>
          </a:prstGeom>
          <a:noFill/>
          <a:ln>
            <a:noFill/>
          </a:ln>
        </p:spPr>
      </p:pic>
      <p:sp>
        <p:nvSpPr>
          <p:cNvPr id="616" name="Google Shape;616;g3bb863262c8_7_73"/>
          <p:cNvSpPr txBox="1"/>
          <p:nvPr/>
        </p:nvSpPr>
        <p:spPr>
          <a:xfrm>
            <a:off x="3799475" y="2459250"/>
            <a:ext cx="4928100" cy="1939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GB" sz="4000" b="1">
                <a:solidFill>
                  <a:srgbClr val="CB0078"/>
                </a:solidFill>
                <a:latin typeface="Avenir"/>
                <a:ea typeface="Avenir"/>
                <a:cs typeface="Avenir"/>
                <a:sym typeface="Avenir"/>
              </a:rPr>
              <a:t>Responding to sensitive or difficult situations.</a:t>
            </a:r>
            <a:endParaRPr sz="4000" b="1">
              <a:solidFill>
                <a:srgbClr val="CB0078"/>
              </a:solidFill>
              <a:latin typeface="Avenir"/>
              <a:ea typeface="Avenir"/>
              <a:cs typeface="Avenir"/>
              <a:sym typeface="Avenir"/>
            </a:endParaRPr>
          </a:p>
        </p:txBody>
      </p:sp>
      <p:sp>
        <p:nvSpPr>
          <p:cNvPr id="617" name="Google Shape;617;g3bb863262c8_7_73"/>
          <p:cNvSpPr txBox="1">
            <a:spLocks noGrp="1"/>
          </p:cNvSpPr>
          <p:nvPr>
            <p:ph type="sldNum" idx="12"/>
          </p:nvPr>
        </p:nvSpPr>
        <p:spPr>
          <a:xfrm>
            <a:off x="8610600" y="6356350"/>
            <a:ext cx="2743200" cy="365100"/>
          </a:xfrm>
          <a:prstGeom prst="rect">
            <a:avLst/>
          </a:prstGeom>
          <a:noFill/>
          <a:ln>
            <a:noFill/>
          </a:ln>
        </p:spPr>
        <p:txBody>
          <a:bodyPr spcFirstLastPara="1" wrap="square" lIns="91425" tIns="45700" rIns="91425" bIns="45700" anchor="ctr" anchorCtr="0">
            <a:noAutofit/>
          </a:bodyPr>
          <a:lstStyle/>
          <a:p>
            <a:pPr marL="0" lvl="0" indent="0" algn="r" rtl="0">
              <a:lnSpc>
                <a:spcPct val="100000"/>
              </a:lnSpc>
              <a:spcBef>
                <a:spcPts val="0"/>
              </a:spcBef>
              <a:spcAft>
                <a:spcPts val="0"/>
              </a:spcAft>
              <a:buSzPts val="1200"/>
              <a:buNone/>
            </a:pPr>
            <a:fld id="{00000000-1234-1234-1234-123412341234}" type="slidenum">
              <a:rPr lang="en-GB">
                <a:solidFill>
                  <a:schemeClr val="lt1"/>
                </a:solidFill>
              </a:rPr>
              <a:t>50</a:t>
            </a:fld>
            <a:endParaRPr>
              <a:solidFill>
                <a:schemeClr val="lt1"/>
              </a:solidFill>
            </a:endParaRPr>
          </a:p>
        </p:txBody>
      </p:sp>
      <p:pic>
        <p:nvPicPr>
          <p:cNvPr id="618" name="Google Shape;618;g3bb863262c8_7_73"/>
          <p:cNvPicPr preferRelativeResize="0"/>
          <p:nvPr/>
        </p:nvPicPr>
        <p:blipFill rotWithShape="1">
          <a:blip r:embed="rId4">
            <a:alphaModFix/>
          </a:blip>
          <a:srcRect/>
          <a:stretch/>
        </p:blipFill>
        <p:spPr>
          <a:xfrm>
            <a:off x="10974895" y="6288087"/>
            <a:ext cx="501650" cy="501650"/>
          </a:xfrm>
          <a:prstGeom prst="rect">
            <a:avLst/>
          </a:prstGeom>
          <a:noFill/>
          <a:ln>
            <a:noFill/>
          </a:ln>
        </p:spPr>
      </p:pic>
      <p:sp>
        <p:nvSpPr>
          <p:cNvPr id="2" name="Rectangle 1">
            <a:extLst>
              <a:ext uri="{FF2B5EF4-FFF2-40B4-BE49-F238E27FC236}">
                <a16:creationId xmlns:a16="http://schemas.microsoft.com/office/drawing/2014/main" id="{4C49FC2A-33E5-F2DD-E2E8-98FCC0B0F55B}"/>
              </a:ext>
            </a:extLst>
          </p:cNvPr>
          <p:cNvSpPr/>
          <p:nvPr/>
        </p:nvSpPr>
        <p:spPr>
          <a:xfrm>
            <a:off x="1" y="6150001"/>
            <a:ext cx="12192000" cy="708000"/>
          </a:xfrm>
          <a:prstGeom prst="rect">
            <a:avLst/>
          </a:prstGeom>
          <a:solidFill>
            <a:srgbClr val="CB007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19" name="Google Shape;619;g3bb863262c8_7_73"/>
          <p:cNvPicPr preferRelativeResize="0"/>
          <p:nvPr/>
        </p:nvPicPr>
        <p:blipFill rotWithShape="1">
          <a:blip r:embed="rId5">
            <a:alphaModFix/>
          </a:blip>
          <a:srcRect/>
          <a:stretch/>
        </p:blipFill>
        <p:spPr>
          <a:xfrm>
            <a:off x="385327" y="5102279"/>
            <a:ext cx="1278337" cy="1436634"/>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23"/>
        <p:cNvGrpSpPr/>
        <p:nvPr/>
      </p:nvGrpSpPr>
      <p:grpSpPr>
        <a:xfrm>
          <a:off x="0" y="0"/>
          <a:ext cx="0" cy="0"/>
          <a:chOff x="0" y="0"/>
          <a:chExt cx="0" cy="0"/>
        </a:xfrm>
      </p:grpSpPr>
      <p:pic>
        <p:nvPicPr>
          <p:cNvPr id="627" name="Google Shape;627;g3c85e9d70b2_0_49"/>
          <p:cNvPicPr preferRelativeResize="0"/>
          <p:nvPr/>
        </p:nvPicPr>
        <p:blipFill rotWithShape="1">
          <a:blip r:embed="rId3">
            <a:alphaModFix/>
          </a:blip>
          <a:srcRect/>
          <a:stretch/>
        </p:blipFill>
        <p:spPr>
          <a:xfrm>
            <a:off x="7413252" y="-5759916"/>
            <a:ext cx="6857999" cy="6857999"/>
          </a:xfrm>
          <a:prstGeom prst="rect">
            <a:avLst/>
          </a:prstGeom>
          <a:noFill/>
          <a:ln>
            <a:noFill/>
          </a:ln>
        </p:spPr>
      </p:pic>
      <p:sp>
        <p:nvSpPr>
          <p:cNvPr id="628" name="Google Shape;628;g3c85e9d70b2_0_49"/>
          <p:cNvSpPr txBox="1"/>
          <p:nvPr/>
        </p:nvSpPr>
        <p:spPr>
          <a:xfrm>
            <a:off x="345900" y="1184875"/>
            <a:ext cx="9867900" cy="4105699"/>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GB" sz="2400" b="1" dirty="0">
                <a:solidFill>
                  <a:srgbClr val="624B49"/>
                </a:solidFill>
                <a:latin typeface="Avenir"/>
                <a:ea typeface="Avenir"/>
                <a:cs typeface="Avenir"/>
                <a:sym typeface="Avenir"/>
              </a:rPr>
              <a:t>Creating safe spaces for everyone</a:t>
            </a:r>
            <a:r>
              <a:rPr lang="en-GB" sz="2400" dirty="0">
                <a:solidFill>
                  <a:srgbClr val="624B49"/>
                </a:solidFill>
                <a:latin typeface="Avenir"/>
                <a:ea typeface="Avenir"/>
                <a:cs typeface="Avenir"/>
                <a:sym typeface="Avenir"/>
              </a:rPr>
              <a:t> that comes to your Warm Welcome Space is key. A great way to do this is to:</a:t>
            </a:r>
            <a:endParaRPr sz="2400" dirty="0">
              <a:solidFill>
                <a:srgbClr val="624B49"/>
              </a:solidFill>
              <a:latin typeface="Avenir"/>
              <a:ea typeface="Avenir"/>
              <a:cs typeface="Avenir"/>
              <a:sym typeface="Avenir"/>
            </a:endParaRPr>
          </a:p>
          <a:p>
            <a:pPr marL="0" lvl="0" indent="0" algn="l" rtl="0">
              <a:lnSpc>
                <a:spcPct val="115000"/>
              </a:lnSpc>
              <a:spcBef>
                <a:spcPts val="1200"/>
              </a:spcBef>
              <a:spcAft>
                <a:spcPts val="0"/>
              </a:spcAft>
              <a:buNone/>
            </a:pPr>
            <a:r>
              <a:rPr lang="en-GB" sz="2400" b="1" dirty="0">
                <a:solidFill>
                  <a:srgbClr val="624B49"/>
                </a:solidFill>
                <a:latin typeface="Avenir"/>
                <a:ea typeface="Avenir"/>
                <a:cs typeface="Avenir"/>
                <a:sym typeface="Avenir"/>
              </a:rPr>
              <a:t>Create a inclusion agreement-</a:t>
            </a:r>
            <a:r>
              <a:rPr lang="en-GB" sz="2400" dirty="0">
                <a:solidFill>
                  <a:srgbClr val="624B49"/>
                </a:solidFill>
                <a:latin typeface="Avenir"/>
                <a:ea typeface="Avenir"/>
                <a:cs typeface="Avenir"/>
                <a:sym typeface="Avenir"/>
              </a:rPr>
              <a:t> these create a clear commitment you can talk through with volunteers and space visitors when they come. </a:t>
            </a:r>
            <a:endParaRPr sz="2400" dirty="0">
              <a:solidFill>
                <a:srgbClr val="624B49"/>
              </a:solidFill>
              <a:latin typeface="Avenir"/>
              <a:ea typeface="Avenir"/>
              <a:cs typeface="Avenir"/>
              <a:sym typeface="Avenir"/>
            </a:endParaRPr>
          </a:p>
          <a:p>
            <a:pPr marL="0" lvl="0" indent="0" algn="l" rtl="0">
              <a:lnSpc>
                <a:spcPct val="115000"/>
              </a:lnSpc>
              <a:spcBef>
                <a:spcPts val="1200"/>
              </a:spcBef>
              <a:spcAft>
                <a:spcPts val="0"/>
              </a:spcAft>
              <a:buNone/>
            </a:pPr>
            <a:r>
              <a:rPr lang="en-GB" sz="2400" b="1" dirty="0">
                <a:solidFill>
                  <a:srgbClr val="624B49"/>
                </a:solidFill>
                <a:latin typeface="Avenir"/>
                <a:ea typeface="Avenir"/>
                <a:cs typeface="Avenir"/>
                <a:sym typeface="Avenir"/>
              </a:rPr>
              <a:t>Values Posters- these help everyone using your space to understand why inclusivity is important.</a:t>
            </a:r>
            <a:endParaRPr sz="2400" b="1" dirty="0">
              <a:solidFill>
                <a:srgbClr val="624B49"/>
              </a:solidFill>
              <a:latin typeface="Avenir"/>
              <a:ea typeface="Avenir"/>
              <a:cs typeface="Avenir"/>
              <a:sym typeface="Avenir"/>
            </a:endParaRPr>
          </a:p>
          <a:p>
            <a:pPr marL="0" lvl="0" indent="0" algn="l" rtl="0">
              <a:lnSpc>
                <a:spcPct val="115000"/>
              </a:lnSpc>
              <a:spcBef>
                <a:spcPts val="1200"/>
              </a:spcBef>
              <a:spcAft>
                <a:spcPts val="0"/>
              </a:spcAft>
              <a:buClr>
                <a:schemeClr val="dk1"/>
              </a:buClr>
              <a:buSzPts val="1100"/>
              <a:buFont typeface="Arial"/>
              <a:buNone/>
            </a:pPr>
            <a:r>
              <a:rPr lang="en-GB" sz="2400" dirty="0">
                <a:solidFill>
                  <a:srgbClr val="624B49"/>
                </a:solidFill>
                <a:latin typeface="Avenir"/>
                <a:ea typeface="Avenir"/>
                <a:cs typeface="Avenir"/>
                <a:sym typeface="Avenir"/>
              </a:rPr>
              <a:t>You will find templates in the Digital Resource Bank of the Warm Welcome Dashboard</a:t>
            </a:r>
            <a:endParaRPr sz="2400" b="1" dirty="0">
              <a:solidFill>
                <a:srgbClr val="624B49"/>
              </a:solidFill>
              <a:latin typeface="Avenir"/>
              <a:ea typeface="Avenir"/>
              <a:cs typeface="Avenir"/>
              <a:sym typeface="Avenir"/>
            </a:endParaRPr>
          </a:p>
        </p:txBody>
      </p:sp>
      <p:sp>
        <p:nvSpPr>
          <p:cNvPr id="630" name="Google Shape;630;g3c85e9d70b2_0_49"/>
          <p:cNvSpPr txBox="1"/>
          <p:nvPr/>
        </p:nvSpPr>
        <p:spPr>
          <a:xfrm>
            <a:off x="93225" y="359550"/>
            <a:ext cx="10120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 b="1">
                <a:solidFill>
                  <a:srgbClr val="590A4B"/>
                </a:solidFill>
                <a:latin typeface="Avenir"/>
                <a:ea typeface="Avenir"/>
                <a:cs typeface="Avenir"/>
                <a:sym typeface="Avenir"/>
              </a:rPr>
              <a:t>Prevention is best</a:t>
            </a: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34"/>
        <p:cNvGrpSpPr/>
        <p:nvPr/>
      </p:nvGrpSpPr>
      <p:grpSpPr>
        <a:xfrm>
          <a:off x="0" y="0"/>
          <a:ext cx="0" cy="0"/>
          <a:chOff x="0" y="0"/>
          <a:chExt cx="0" cy="0"/>
        </a:xfrm>
      </p:grpSpPr>
      <p:pic>
        <p:nvPicPr>
          <p:cNvPr id="638" name="Google Shape;638;g3c85e9d70b2_0_59"/>
          <p:cNvPicPr preferRelativeResize="0"/>
          <p:nvPr/>
        </p:nvPicPr>
        <p:blipFill rotWithShape="1">
          <a:blip r:embed="rId3">
            <a:alphaModFix/>
          </a:blip>
          <a:srcRect/>
          <a:stretch/>
        </p:blipFill>
        <p:spPr>
          <a:xfrm rot="20260338">
            <a:off x="10727952" y="0"/>
            <a:ext cx="6857999" cy="6857999"/>
          </a:xfrm>
          <a:prstGeom prst="rect">
            <a:avLst/>
          </a:prstGeom>
          <a:noFill/>
          <a:ln>
            <a:noFill/>
          </a:ln>
        </p:spPr>
      </p:pic>
      <p:sp>
        <p:nvSpPr>
          <p:cNvPr id="639" name="Google Shape;639;g3c85e9d70b2_0_59"/>
          <p:cNvSpPr txBox="1"/>
          <p:nvPr/>
        </p:nvSpPr>
        <p:spPr>
          <a:xfrm>
            <a:off x="345900" y="1184875"/>
            <a:ext cx="9867900" cy="4105699"/>
          </a:xfrm>
          <a:prstGeom prst="rect">
            <a:avLst/>
          </a:prstGeom>
          <a:noFill/>
          <a:ln>
            <a:noFill/>
          </a:ln>
        </p:spPr>
        <p:txBody>
          <a:bodyPr spcFirstLastPara="1" wrap="square" lIns="91425" tIns="45700" rIns="91425" bIns="45700" anchor="t" anchorCtr="0">
            <a:spAutoFit/>
          </a:bodyPr>
          <a:lstStyle/>
          <a:p>
            <a:pPr marL="0" lvl="0" indent="0" algn="l" rtl="0">
              <a:lnSpc>
                <a:spcPct val="115000"/>
              </a:lnSpc>
              <a:spcBef>
                <a:spcPts val="1200"/>
              </a:spcBef>
              <a:spcAft>
                <a:spcPts val="0"/>
              </a:spcAft>
              <a:buNone/>
            </a:pPr>
            <a:r>
              <a:rPr lang="en-GB" sz="2400" b="1" dirty="0">
                <a:solidFill>
                  <a:srgbClr val="624B49"/>
                </a:solidFill>
                <a:latin typeface="Avenir"/>
                <a:ea typeface="Avenir"/>
                <a:cs typeface="Avenir"/>
                <a:sym typeface="Avenir"/>
              </a:rPr>
              <a:t>Creating safe spaces for everyone</a:t>
            </a:r>
            <a:r>
              <a:rPr lang="en-GB" sz="2400" dirty="0">
                <a:solidFill>
                  <a:srgbClr val="624B49"/>
                </a:solidFill>
                <a:latin typeface="Avenir"/>
                <a:ea typeface="Avenir"/>
                <a:cs typeface="Avenir"/>
                <a:sym typeface="Avenir"/>
              </a:rPr>
              <a:t> that comes to your Warm Welcome Space is key. A great way to do this is to:</a:t>
            </a:r>
            <a:endParaRPr sz="2400" dirty="0">
              <a:solidFill>
                <a:srgbClr val="624B49"/>
              </a:solidFill>
              <a:latin typeface="Avenir"/>
              <a:ea typeface="Avenir"/>
              <a:cs typeface="Avenir"/>
              <a:sym typeface="Avenir"/>
            </a:endParaRPr>
          </a:p>
          <a:p>
            <a:pPr marL="0" lvl="0" indent="0" algn="l" rtl="0">
              <a:lnSpc>
                <a:spcPct val="115000"/>
              </a:lnSpc>
              <a:spcBef>
                <a:spcPts val="1200"/>
              </a:spcBef>
              <a:spcAft>
                <a:spcPts val="0"/>
              </a:spcAft>
              <a:buNone/>
            </a:pPr>
            <a:r>
              <a:rPr lang="en-GB" sz="2400" b="1" dirty="0">
                <a:solidFill>
                  <a:srgbClr val="624B49"/>
                </a:solidFill>
                <a:latin typeface="Avenir"/>
                <a:ea typeface="Avenir"/>
                <a:cs typeface="Avenir"/>
                <a:sym typeface="Avenir"/>
              </a:rPr>
              <a:t>Create an inclusion agreement-</a:t>
            </a:r>
            <a:r>
              <a:rPr lang="en-GB" sz="2400" dirty="0">
                <a:solidFill>
                  <a:srgbClr val="624B49"/>
                </a:solidFill>
                <a:latin typeface="Avenir"/>
                <a:ea typeface="Avenir"/>
                <a:cs typeface="Avenir"/>
                <a:sym typeface="Avenir"/>
              </a:rPr>
              <a:t> these create a clear commitment you can talk through with volunteers and space visitors when they come. </a:t>
            </a:r>
            <a:endParaRPr sz="2400" dirty="0">
              <a:solidFill>
                <a:srgbClr val="624B49"/>
              </a:solidFill>
              <a:latin typeface="Avenir"/>
              <a:ea typeface="Avenir"/>
              <a:cs typeface="Avenir"/>
              <a:sym typeface="Avenir"/>
            </a:endParaRPr>
          </a:p>
          <a:p>
            <a:pPr marL="0" lvl="0" indent="0" algn="l" rtl="0">
              <a:lnSpc>
                <a:spcPct val="115000"/>
              </a:lnSpc>
              <a:spcBef>
                <a:spcPts val="1200"/>
              </a:spcBef>
              <a:spcAft>
                <a:spcPts val="0"/>
              </a:spcAft>
              <a:buNone/>
            </a:pPr>
            <a:r>
              <a:rPr lang="en-GB" sz="2400" b="1" dirty="0">
                <a:solidFill>
                  <a:srgbClr val="624B49"/>
                </a:solidFill>
                <a:latin typeface="Avenir"/>
                <a:ea typeface="Avenir"/>
                <a:cs typeface="Avenir"/>
                <a:sym typeface="Avenir"/>
              </a:rPr>
              <a:t>Values Posters- these help everyone using your space to understand why inclusivity is important.</a:t>
            </a:r>
            <a:endParaRPr sz="2400" b="1" dirty="0">
              <a:solidFill>
                <a:srgbClr val="624B49"/>
              </a:solidFill>
              <a:latin typeface="Avenir"/>
              <a:ea typeface="Avenir"/>
              <a:cs typeface="Avenir"/>
              <a:sym typeface="Avenir"/>
            </a:endParaRPr>
          </a:p>
          <a:p>
            <a:pPr marL="0" lvl="0" indent="0" algn="l" rtl="0">
              <a:lnSpc>
                <a:spcPct val="115000"/>
              </a:lnSpc>
              <a:spcBef>
                <a:spcPts val="1200"/>
              </a:spcBef>
              <a:spcAft>
                <a:spcPts val="0"/>
              </a:spcAft>
              <a:buNone/>
            </a:pPr>
            <a:r>
              <a:rPr lang="en-GB" sz="2400" dirty="0">
                <a:solidFill>
                  <a:srgbClr val="624B49"/>
                </a:solidFill>
                <a:latin typeface="Avenir"/>
                <a:ea typeface="Avenir"/>
                <a:cs typeface="Avenir"/>
                <a:sym typeface="Avenir"/>
              </a:rPr>
              <a:t>You will find templates in the Digital Resource Bank of the Warm Welcome Dashboard</a:t>
            </a:r>
            <a:endParaRPr sz="2400" b="1" dirty="0">
              <a:solidFill>
                <a:srgbClr val="624B49"/>
              </a:solidFill>
              <a:latin typeface="Avenir"/>
              <a:ea typeface="Avenir"/>
              <a:cs typeface="Avenir"/>
              <a:sym typeface="Avenir"/>
            </a:endParaRPr>
          </a:p>
        </p:txBody>
      </p:sp>
      <p:sp>
        <p:nvSpPr>
          <p:cNvPr id="641" name="Google Shape;641;g3c85e9d70b2_0_59"/>
          <p:cNvSpPr txBox="1"/>
          <p:nvPr/>
        </p:nvSpPr>
        <p:spPr>
          <a:xfrm>
            <a:off x="93224" y="359550"/>
            <a:ext cx="12294039" cy="800189"/>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 b="1" dirty="0">
                <a:solidFill>
                  <a:srgbClr val="590A4B"/>
                </a:solidFill>
                <a:latin typeface="Avenir"/>
                <a:sym typeface="Avenir"/>
              </a:rPr>
              <a:t>Responding to situations in the heat of the moment</a:t>
            </a:r>
            <a:endParaRPr sz="4000" b="1" dirty="0">
              <a:solidFill>
                <a:srgbClr val="590A4B"/>
              </a:solidFill>
              <a:latin typeface="Avenir"/>
              <a:sym typeface="Avenir"/>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45"/>
        <p:cNvGrpSpPr/>
        <p:nvPr/>
      </p:nvGrpSpPr>
      <p:grpSpPr>
        <a:xfrm>
          <a:off x="0" y="0"/>
          <a:ext cx="0" cy="0"/>
          <a:chOff x="0" y="0"/>
          <a:chExt cx="0" cy="0"/>
        </a:xfrm>
      </p:grpSpPr>
      <p:pic>
        <p:nvPicPr>
          <p:cNvPr id="649" name="Google Shape;649;g3be18a71166_0_31"/>
          <p:cNvPicPr preferRelativeResize="0"/>
          <p:nvPr/>
        </p:nvPicPr>
        <p:blipFill rotWithShape="1">
          <a:blip r:embed="rId3">
            <a:alphaModFix/>
          </a:blip>
          <a:srcRect/>
          <a:stretch/>
        </p:blipFill>
        <p:spPr>
          <a:xfrm>
            <a:off x="7413252" y="-5759916"/>
            <a:ext cx="6857999" cy="6857999"/>
          </a:xfrm>
          <a:prstGeom prst="rect">
            <a:avLst/>
          </a:prstGeom>
          <a:noFill/>
          <a:ln>
            <a:noFill/>
          </a:ln>
        </p:spPr>
      </p:pic>
      <p:sp>
        <p:nvSpPr>
          <p:cNvPr id="650" name="Google Shape;650;g3be18a71166_0_31"/>
          <p:cNvSpPr txBox="1"/>
          <p:nvPr/>
        </p:nvSpPr>
        <p:spPr>
          <a:xfrm>
            <a:off x="388550" y="1458725"/>
            <a:ext cx="11088000" cy="3797922"/>
          </a:xfrm>
          <a:prstGeom prst="rect">
            <a:avLst/>
          </a:prstGeom>
          <a:noFill/>
          <a:ln>
            <a:noFill/>
          </a:ln>
        </p:spPr>
        <p:txBody>
          <a:bodyPr spcFirstLastPara="1" wrap="square" lIns="91425" tIns="45700" rIns="91425" bIns="45700" anchor="t" anchorCtr="0">
            <a:spAutoFit/>
          </a:bodyPr>
          <a:lstStyle/>
          <a:p>
            <a:pPr marL="457200" lvl="0" indent="-387350" algn="l" rtl="0">
              <a:lnSpc>
                <a:spcPct val="115000"/>
              </a:lnSpc>
              <a:spcBef>
                <a:spcPts val="120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Calm, sensitive communication is best to respond to situations in the </a:t>
            </a:r>
            <a:r>
              <a:rPr lang="en-GB" sz="2400" dirty="0">
                <a:solidFill>
                  <a:srgbClr val="624B49"/>
                </a:solidFill>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moment</a:t>
            </a:r>
            <a:endParaRPr sz="2400" dirty="0">
              <a:solidFill>
                <a:srgbClr val="624B49"/>
              </a:solidFill>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3"/>
                </a:ext>
              </a:extLst>
            </a:endParaRPr>
          </a:p>
          <a:p>
            <a:pPr marL="457200" lvl="0" indent="-387350" algn="l" rtl="0">
              <a:lnSpc>
                <a:spcPct val="115000"/>
              </a:lnSpc>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4"/>
                  </a:ext>
                </a:extLst>
              </a:rPr>
              <a:t>Acknowledge frustration and validate how people feel</a:t>
            </a:r>
            <a:endParaRPr sz="2400" dirty="0">
              <a:solidFill>
                <a:srgbClr val="624B49"/>
              </a:solidFill>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5"/>
                </a:ext>
              </a:extLst>
            </a:endParaRPr>
          </a:p>
          <a:p>
            <a:pPr marL="457200" lvl="0" indent="-387350" algn="l" rtl="0">
              <a:lnSpc>
                <a:spcPct val="115000"/>
              </a:lnSpc>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6"/>
                  </a:ext>
                </a:extLst>
              </a:rPr>
              <a:t>Try to avoid becoming defensive, the guest experiencing a difficulty needs to feel heard</a:t>
            </a:r>
            <a:endParaRPr sz="2400" dirty="0">
              <a:solidFill>
                <a:srgbClr val="624B49"/>
              </a:solidFill>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7"/>
                </a:ext>
              </a:extLst>
            </a:endParaRPr>
          </a:p>
          <a:p>
            <a:pPr marL="457200" lvl="0" indent="-387350" algn="l" rtl="0">
              <a:lnSpc>
                <a:spcPct val="115000"/>
              </a:lnSpc>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8"/>
                  </a:ext>
                </a:extLst>
              </a:rPr>
              <a:t>Think about support can be offered if the problem can’t be fixed today and offer to come back with a resolution if it can’t be solved on the spot</a:t>
            </a:r>
            <a:endParaRPr sz="2400" dirty="0">
              <a:solidFill>
                <a:srgbClr val="624B49"/>
              </a:solidFill>
              <a:latin typeface="Avenir"/>
              <a:ea typeface="Avenir"/>
              <a:cs typeface="Avenir"/>
              <a:sym typeface="Avenir"/>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9"/>
                </a:ext>
              </a:extLst>
            </a:endParaRPr>
          </a:p>
          <a:p>
            <a:pPr marL="457200" lvl="0" indent="0" algn="l" rtl="0">
              <a:lnSpc>
                <a:spcPct val="115000"/>
              </a:lnSpc>
              <a:spcBef>
                <a:spcPts val="1200"/>
              </a:spcBef>
              <a:spcAft>
                <a:spcPts val="0"/>
              </a:spcAft>
              <a:buNone/>
            </a:pPr>
            <a:endParaRPr sz="2400" dirty="0">
              <a:solidFill>
                <a:srgbClr val="624B49"/>
              </a:solidFill>
              <a:latin typeface="Avenir"/>
              <a:ea typeface="Avenir"/>
              <a:cs typeface="Avenir"/>
              <a:sym typeface="Avenir"/>
            </a:endParaRPr>
          </a:p>
        </p:txBody>
      </p:sp>
      <p:sp>
        <p:nvSpPr>
          <p:cNvPr id="652" name="Google Shape;652;g3be18a71166_0_31"/>
          <p:cNvSpPr txBox="1"/>
          <p:nvPr/>
        </p:nvSpPr>
        <p:spPr>
          <a:xfrm>
            <a:off x="93225" y="359550"/>
            <a:ext cx="10120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 b="1" dirty="0">
                <a:solidFill>
                  <a:srgbClr val="590A4B"/>
                </a:solidFill>
                <a:latin typeface="Avenir"/>
                <a:ea typeface="Avenir"/>
                <a:cs typeface="Avenir"/>
                <a:sym typeface="Avenir"/>
              </a:rPr>
              <a:t>Responding to sensitive, difficult situations.</a:t>
            </a:r>
            <a:endParaRPr dirty="0"/>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pic>
        <p:nvPicPr>
          <p:cNvPr id="660" name="Google Shape;660;p9"/>
          <p:cNvPicPr preferRelativeResize="0"/>
          <p:nvPr/>
        </p:nvPicPr>
        <p:blipFill rotWithShape="1">
          <a:blip r:embed="rId3">
            <a:alphaModFix/>
          </a:blip>
          <a:srcRect/>
          <a:stretch/>
        </p:blipFill>
        <p:spPr>
          <a:xfrm>
            <a:off x="7413252" y="-5759916"/>
            <a:ext cx="6857999" cy="6857999"/>
          </a:xfrm>
          <a:prstGeom prst="rect">
            <a:avLst/>
          </a:prstGeom>
          <a:noFill/>
          <a:ln>
            <a:noFill/>
          </a:ln>
        </p:spPr>
      </p:pic>
      <p:sp>
        <p:nvSpPr>
          <p:cNvPr id="661" name="Google Shape;661;p9"/>
          <p:cNvSpPr txBox="1"/>
          <p:nvPr/>
        </p:nvSpPr>
        <p:spPr>
          <a:xfrm>
            <a:off x="361925" y="1432075"/>
            <a:ext cx="11343300" cy="4105699"/>
          </a:xfrm>
          <a:prstGeom prst="rect">
            <a:avLst/>
          </a:prstGeom>
          <a:noFill/>
          <a:ln>
            <a:noFill/>
          </a:ln>
        </p:spPr>
        <p:txBody>
          <a:bodyPr spcFirstLastPara="1" wrap="square" lIns="91425" tIns="45700" rIns="91425" bIns="45700" anchor="t" anchorCtr="0">
            <a:spAutoFit/>
          </a:bodyPr>
          <a:lstStyle/>
          <a:p>
            <a:pPr marL="457200" lvl="0" indent="-412750" algn="l" rtl="0">
              <a:lnSpc>
                <a:spcPct val="115000"/>
              </a:lnSpc>
              <a:spcBef>
                <a:spcPts val="1200"/>
              </a:spcBef>
              <a:spcAft>
                <a:spcPts val="0"/>
              </a:spcAft>
              <a:buClr>
                <a:srgbClr val="624B49"/>
              </a:buClr>
              <a:buSzPts val="2900"/>
              <a:buFont typeface="Avenir"/>
              <a:buChar char="●"/>
            </a:pPr>
            <a:r>
              <a:rPr lang="en-GB" sz="2400" dirty="0">
                <a:solidFill>
                  <a:srgbClr val="624B49"/>
                </a:solidFill>
                <a:latin typeface="Avenir"/>
                <a:ea typeface="Avenir"/>
                <a:cs typeface="Avenir"/>
                <a:sym typeface="Avenir"/>
              </a:rPr>
              <a:t>Model </a:t>
            </a:r>
            <a:r>
              <a:rPr lang="en-GB" sz="2400" b="1" dirty="0">
                <a:solidFill>
                  <a:srgbClr val="624B49"/>
                </a:solidFill>
                <a:latin typeface="Avenir"/>
                <a:ea typeface="Avenir"/>
                <a:cs typeface="Avenir"/>
                <a:sym typeface="Avenir"/>
              </a:rPr>
              <a:t>inclusive language</a:t>
            </a:r>
            <a:r>
              <a:rPr lang="en-GB" sz="2400" dirty="0">
                <a:solidFill>
                  <a:srgbClr val="624B49"/>
                </a:solidFill>
                <a:latin typeface="Avenir"/>
                <a:ea typeface="Avenir"/>
                <a:cs typeface="Avenir"/>
                <a:sym typeface="Avenir"/>
              </a:rPr>
              <a:t> and </a:t>
            </a:r>
            <a:r>
              <a:rPr lang="en-GB" sz="2400" b="1" dirty="0">
                <a:solidFill>
                  <a:srgbClr val="624B49"/>
                </a:solidFill>
                <a:latin typeface="Avenir"/>
                <a:ea typeface="Avenir"/>
                <a:cs typeface="Avenir"/>
                <a:sym typeface="Avenir"/>
              </a:rPr>
              <a:t>behaviour.</a:t>
            </a:r>
            <a:endParaRPr sz="2400" b="1" dirty="0">
              <a:solidFill>
                <a:srgbClr val="624B49"/>
              </a:solidFill>
              <a:latin typeface="Avenir"/>
              <a:ea typeface="Avenir"/>
              <a:cs typeface="Avenir"/>
              <a:sym typeface="Avenir"/>
            </a:endParaRPr>
          </a:p>
          <a:p>
            <a:pPr marL="457200" lvl="0" indent="-412750" algn="l" rtl="0">
              <a:lnSpc>
                <a:spcPct val="115000"/>
              </a:lnSpc>
              <a:spcBef>
                <a:spcPts val="0"/>
              </a:spcBef>
              <a:spcAft>
                <a:spcPts val="0"/>
              </a:spcAft>
              <a:buClr>
                <a:srgbClr val="624B49"/>
              </a:buClr>
              <a:buSzPts val="2900"/>
              <a:buFont typeface="Avenir"/>
              <a:buChar char="●"/>
            </a:pPr>
            <a:r>
              <a:rPr lang="en-GB" sz="2400" dirty="0">
                <a:solidFill>
                  <a:srgbClr val="624B49"/>
                </a:solidFill>
                <a:latin typeface="Avenir"/>
                <a:ea typeface="Avenir"/>
                <a:cs typeface="Avenir"/>
                <a:sym typeface="Avenir"/>
              </a:rPr>
              <a:t>Focus on independence, dignity and respect.</a:t>
            </a:r>
            <a:endParaRPr sz="2400" dirty="0">
              <a:solidFill>
                <a:srgbClr val="624B49"/>
              </a:solidFill>
              <a:latin typeface="Avenir"/>
              <a:ea typeface="Avenir"/>
              <a:cs typeface="Avenir"/>
              <a:sym typeface="Avenir"/>
            </a:endParaRPr>
          </a:p>
          <a:p>
            <a:pPr marL="457200" lvl="0" indent="-412750" algn="l" rtl="0">
              <a:lnSpc>
                <a:spcPct val="115000"/>
              </a:lnSpc>
              <a:spcBef>
                <a:spcPts val="0"/>
              </a:spcBef>
              <a:spcAft>
                <a:spcPts val="0"/>
              </a:spcAft>
              <a:buClr>
                <a:srgbClr val="624B49"/>
              </a:buClr>
              <a:buSzPts val="2900"/>
              <a:buFont typeface="Avenir"/>
              <a:buChar char="●"/>
            </a:pPr>
            <a:r>
              <a:rPr lang="en-GB" sz="2400" dirty="0">
                <a:solidFill>
                  <a:srgbClr val="624B49"/>
                </a:solidFill>
                <a:latin typeface="Avenir"/>
                <a:ea typeface="Avenir"/>
                <a:cs typeface="Avenir"/>
                <a:sym typeface="Avenir"/>
              </a:rPr>
              <a:t>Think about how to prevent similar situations in future through providing support and feedback to volunteers.</a:t>
            </a:r>
            <a:endParaRPr sz="2400" dirty="0">
              <a:solidFill>
                <a:srgbClr val="624B49"/>
              </a:solidFill>
              <a:latin typeface="Avenir"/>
              <a:ea typeface="Avenir"/>
              <a:cs typeface="Avenir"/>
              <a:sym typeface="Avenir"/>
            </a:endParaRPr>
          </a:p>
          <a:p>
            <a:pPr marL="0" lvl="0" indent="0" algn="l" rtl="0">
              <a:lnSpc>
                <a:spcPct val="115000"/>
              </a:lnSpc>
              <a:spcBef>
                <a:spcPts val="1200"/>
              </a:spcBef>
              <a:spcAft>
                <a:spcPts val="0"/>
              </a:spcAft>
              <a:buNone/>
            </a:pPr>
            <a:r>
              <a:rPr lang="en-GB" sz="2400" dirty="0">
                <a:solidFill>
                  <a:srgbClr val="624B49"/>
                </a:solidFill>
                <a:latin typeface="Avenir"/>
                <a:ea typeface="Avenir"/>
                <a:cs typeface="Avenir"/>
                <a:sym typeface="Avenir"/>
              </a:rPr>
              <a:t>While you want to balance the needs of all guests. </a:t>
            </a:r>
            <a:endParaRPr sz="2400" dirty="0">
              <a:solidFill>
                <a:srgbClr val="624B49"/>
              </a:solidFill>
              <a:latin typeface="Avenir"/>
              <a:ea typeface="Avenir"/>
              <a:cs typeface="Avenir"/>
              <a:sym typeface="Avenir"/>
            </a:endParaRPr>
          </a:p>
          <a:p>
            <a:pPr marL="0" lvl="0" indent="0" algn="l" rtl="0">
              <a:lnSpc>
                <a:spcPct val="115000"/>
              </a:lnSpc>
              <a:spcBef>
                <a:spcPts val="1200"/>
              </a:spcBef>
              <a:spcAft>
                <a:spcPts val="0"/>
              </a:spcAft>
              <a:buNone/>
            </a:pPr>
            <a:r>
              <a:rPr lang="en-GB" sz="2400" dirty="0">
                <a:solidFill>
                  <a:srgbClr val="624B49"/>
                </a:solidFill>
                <a:latin typeface="Avenir"/>
                <a:ea typeface="Avenir"/>
                <a:cs typeface="Avenir"/>
                <a:sym typeface="Avenir"/>
              </a:rPr>
              <a:t>Are all guests being respectful of guests’ needs and differences? </a:t>
            </a:r>
            <a:endParaRPr sz="2400" dirty="0">
              <a:solidFill>
                <a:srgbClr val="624B49"/>
              </a:solidFill>
              <a:latin typeface="Avenir"/>
              <a:ea typeface="Avenir"/>
              <a:cs typeface="Avenir"/>
              <a:sym typeface="Avenir"/>
            </a:endParaRPr>
          </a:p>
          <a:p>
            <a:pPr marL="0" lvl="0" indent="0" algn="l" rtl="0">
              <a:lnSpc>
                <a:spcPct val="115000"/>
              </a:lnSpc>
              <a:spcBef>
                <a:spcPts val="1200"/>
              </a:spcBef>
              <a:spcAft>
                <a:spcPts val="0"/>
              </a:spcAft>
              <a:buNone/>
            </a:pPr>
            <a:r>
              <a:rPr lang="en-GB" sz="2400" dirty="0">
                <a:solidFill>
                  <a:srgbClr val="624B49"/>
                </a:solidFill>
                <a:latin typeface="Avenir"/>
                <a:ea typeface="Avenir"/>
                <a:cs typeface="Avenir"/>
                <a:sym typeface="Avenir"/>
              </a:rPr>
              <a:t>If you have a space ‘agreement’ that refers to being inclusive, use this as your guide to make it less about personal actions and needs.</a:t>
            </a:r>
            <a:endParaRPr sz="2400" dirty="0">
              <a:solidFill>
                <a:srgbClr val="624B49"/>
              </a:solidFill>
              <a:latin typeface="Avenir"/>
              <a:ea typeface="Avenir"/>
              <a:cs typeface="Avenir"/>
              <a:sym typeface="Avenir"/>
            </a:endParaRPr>
          </a:p>
        </p:txBody>
      </p:sp>
      <p:sp>
        <p:nvSpPr>
          <p:cNvPr id="663" name="Google Shape;663;p9"/>
          <p:cNvSpPr txBox="1"/>
          <p:nvPr/>
        </p:nvSpPr>
        <p:spPr>
          <a:xfrm>
            <a:off x="106525" y="386175"/>
            <a:ext cx="10120500" cy="8004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 b="1">
                <a:solidFill>
                  <a:srgbClr val="590A4B"/>
                </a:solidFill>
                <a:latin typeface="Avenir"/>
                <a:ea typeface="Avenir"/>
                <a:cs typeface="Avenir"/>
                <a:sym typeface="Avenir"/>
              </a:rPr>
              <a:t>Responding to sensitive, difficult situations.</a:t>
            </a:r>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667"/>
        <p:cNvGrpSpPr/>
        <p:nvPr/>
      </p:nvGrpSpPr>
      <p:grpSpPr>
        <a:xfrm>
          <a:off x="0" y="0"/>
          <a:ext cx="0" cy="0"/>
          <a:chOff x="0" y="0"/>
          <a:chExt cx="0" cy="0"/>
        </a:xfrm>
      </p:grpSpPr>
      <p:pic>
        <p:nvPicPr>
          <p:cNvPr id="671" name="Google Shape;671;g3bb863262c8_7_95"/>
          <p:cNvPicPr preferRelativeResize="0"/>
          <p:nvPr/>
        </p:nvPicPr>
        <p:blipFill rotWithShape="1">
          <a:blip r:embed="rId3">
            <a:alphaModFix/>
          </a:blip>
          <a:srcRect/>
          <a:stretch/>
        </p:blipFill>
        <p:spPr>
          <a:xfrm>
            <a:off x="6760727" y="-5719966"/>
            <a:ext cx="6857999" cy="6857999"/>
          </a:xfrm>
          <a:prstGeom prst="rect">
            <a:avLst/>
          </a:prstGeom>
          <a:noFill/>
          <a:ln>
            <a:noFill/>
          </a:ln>
        </p:spPr>
      </p:pic>
      <p:sp>
        <p:nvSpPr>
          <p:cNvPr id="672" name="Google Shape;672;g3bb863262c8_7_95"/>
          <p:cNvSpPr txBox="1"/>
          <p:nvPr/>
        </p:nvSpPr>
        <p:spPr>
          <a:xfrm>
            <a:off x="721475" y="2071275"/>
            <a:ext cx="10508100" cy="2831504"/>
          </a:xfrm>
          <a:prstGeom prst="rect">
            <a:avLst/>
          </a:prstGeom>
          <a:noFill/>
          <a:ln>
            <a:noFill/>
          </a:ln>
        </p:spPr>
        <p:txBody>
          <a:bodyPr spcFirstLastPara="1" wrap="square" lIns="91425" tIns="45700" rIns="91425" bIns="45700" anchor="t" anchorCtr="0">
            <a:spAutoFit/>
          </a:bodyPr>
          <a:lstStyle/>
          <a:p>
            <a:pPr marL="457200" lvl="0" indent="-387350" algn="l" rtl="0">
              <a:spcBef>
                <a:spcPts val="120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Asking person what the best outcome is, then listening.</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Not expecting guest to find </a:t>
            </a:r>
            <a:r>
              <a:rPr lang="en-GB" sz="2400" dirty="0" err="1">
                <a:solidFill>
                  <a:srgbClr val="624B49"/>
                </a:solidFill>
                <a:latin typeface="Avenir"/>
                <a:ea typeface="Avenir"/>
                <a:cs typeface="Avenir"/>
                <a:sym typeface="Avenir"/>
              </a:rPr>
              <a:t>solution,unless</a:t>
            </a:r>
            <a:r>
              <a:rPr lang="en-GB" sz="2400" dirty="0">
                <a:solidFill>
                  <a:srgbClr val="624B49"/>
                </a:solidFill>
                <a:latin typeface="Avenir"/>
                <a:ea typeface="Avenir"/>
                <a:cs typeface="Avenir"/>
                <a:sym typeface="Avenir"/>
              </a:rPr>
              <a:t> they offer.</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Ensure guest knows you’re happy to support them and that they are not the problem.</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Apologise if there has been an error made or for inconvenience, </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Be alert for language and either directly correct or model.</a:t>
            </a:r>
            <a:endParaRPr sz="2400" dirty="0">
              <a:solidFill>
                <a:srgbClr val="624B49"/>
              </a:solidFill>
              <a:latin typeface="Avenir"/>
              <a:ea typeface="Avenir"/>
              <a:cs typeface="Avenir"/>
              <a:sym typeface="Avenir"/>
            </a:endParaRPr>
          </a:p>
          <a:p>
            <a:pPr marL="457200" lvl="0" indent="-387350" algn="l" rtl="0">
              <a:spcBef>
                <a:spcPts val="0"/>
              </a:spcBef>
              <a:spcAft>
                <a:spcPts val="0"/>
              </a:spcAft>
              <a:buClr>
                <a:srgbClr val="624B49"/>
              </a:buClr>
              <a:buSzPts val="2500"/>
              <a:buFont typeface="Avenir"/>
              <a:buChar char="●"/>
            </a:pPr>
            <a:r>
              <a:rPr lang="en-GB" sz="2400" dirty="0">
                <a:solidFill>
                  <a:srgbClr val="624B49"/>
                </a:solidFill>
                <a:latin typeface="Avenir"/>
                <a:ea typeface="Avenir"/>
                <a:cs typeface="Avenir"/>
                <a:sym typeface="Avenir"/>
              </a:rPr>
              <a:t>Actively challenge if you feel safe to.</a:t>
            </a:r>
            <a:endParaRPr sz="2400" dirty="0">
              <a:solidFill>
                <a:srgbClr val="624B49"/>
              </a:solidFill>
              <a:latin typeface="Avenir"/>
              <a:ea typeface="Avenir"/>
              <a:cs typeface="Avenir"/>
              <a:sym typeface="Avenir"/>
            </a:endParaRPr>
          </a:p>
        </p:txBody>
      </p:sp>
      <p:sp>
        <p:nvSpPr>
          <p:cNvPr id="674" name="Google Shape;674;g3bb863262c8_7_95"/>
          <p:cNvSpPr txBox="1"/>
          <p:nvPr/>
        </p:nvSpPr>
        <p:spPr>
          <a:xfrm>
            <a:off x="133175" y="239700"/>
            <a:ext cx="9614400" cy="14160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4000" b="1">
                <a:solidFill>
                  <a:srgbClr val="590A4B"/>
                </a:solidFill>
                <a:latin typeface="Avenir"/>
                <a:ea typeface="Avenir"/>
                <a:cs typeface="Avenir"/>
                <a:sym typeface="Avenir"/>
              </a:rPr>
              <a:t>Offering Inclusive and Empowering Support </a:t>
            </a:r>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679"/>
        <p:cNvGrpSpPr/>
        <p:nvPr/>
      </p:nvGrpSpPr>
      <p:grpSpPr>
        <a:xfrm>
          <a:off x="0" y="0"/>
          <a:ext cx="0" cy="0"/>
          <a:chOff x="0" y="0"/>
          <a:chExt cx="0" cy="0"/>
        </a:xfrm>
      </p:grpSpPr>
      <p:pic>
        <p:nvPicPr>
          <p:cNvPr id="680" name="Google Shape;680;g3be1212d4b9_1_1"/>
          <p:cNvPicPr preferRelativeResize="0"/>
          <p:nvPr/>
        </p:nvPicPr>
        <p:blipFill rotWithShape="1">
          <a:blip r:embed="rId3">
            <a:alphaModFix/>
          </a:blip>
          <a:srcRect/>
          <a:stretch/>
        </p:blipFill>
        <p:spPr>
          <a:xfrm rot="-922354">
            <a:off x="-2042383" y="-6807338"/>
            <a:ext cx="9333781" cy="9333781"/>
          </a:xfrm>
          <a:prstGeom prst="rect">
            <a:avLst/>
          </a:prstGeom>
          <a:noFill/>
          <a:ln>
            <a:noFill/>
          </a:ln>
        </p:spPr>
      </p:pic>
      <p:pic>
        <p:nvPicPr>
          <p:cNvPr id="683" name="Google Shape;683;g3be1212d4b9_1_1" descr="A group of people sitting in a circle&#10;&#10;Description automatically generated"/>
          <p:cNvPicPr preferRelativeResize="0"/>
          <p:nvPr/>
        </p:nvPicPr>
        <p:blipFill rotWithShape="1">
          <a:blip r:embed="rId4">
            <a:alphaModFix/>
          </a:blip>
          <a:srcRect l="11072" r="21374"/>
          <a:stretch/>
        </p:blipFill>
        <p:spPr>
          <a:xfrm>
            <a:off x="6608425" y="669159"/>
            <a:ext cx="4651549" cy="4592333"/>
          </a:xfrm>
          <a:custGeom>
            <a:avLst/>
            <a:gdLst/>
            <a:ahLst/>
            <a:cxnLst/>
            <a:rect l="l" t="t" r="r" b="b"/>
            <a:pathLst>
              <a:path w="3095873" h="3056461" extrusionOk="0">
                <a:moveTo>
                  <a:pt x="1186964" y="216"/>
                </a:moveTo>
                <a:cubicBezTo>
                  <a:pt x="1219637" y="-893"/>
                  <a:pt x="1252718" y="2258"/>
                  <a:pt x="1285398" y="9912"/>
                </a:cubicBezTo>
                <a:lnTo>
                  <a:pt x="2457584" y="284533"/>
                </a:lnTo>
                <a:cubicBezTo>
                  <a:pt x="2588252" y="315205"/>
                  <a:pt x="2692732" y="413233"/>
                  <a:pt x="2731549" y="541714"/>
                </a:cubicBezTo>
                <a:lnTo>
                  <a:pt x="3079815" y="1694163"/>
                </a:lnTo>
                <a:cubicBezTo>
                  <a:pt x="3118632" y="1822699"/>
                  <a:pt x="3085938" y="1962169"/>
                  <a:pt x="2994088" y="2060033"/>
                </a:cubicBezTo>
                <a:lnTo>
                  <a:pt x="2170169" y="2937861"/>
                </a:lnTo>
                <a:cubicBezTo>
                  <a:pt x="2078318" y="3035725"/>
                  <a:pt x="1941199" y="3077166"/>
                  <a:pt x="1810476" y="3046550"/>
                </a:cubicBezTo>
                <a:lnTo>
                  <a:pt x="638291" y="2771928"/>
                </a:lnTo>
                <a:cubicBezTo>
                  <a:pt x="507623" y="2741257"/>
                  <a:pt x="403143" y="2643229"/>
                  <a:pt x="364325" y="2514747"/>
                </a:cubicBezTo>
                <a:lnTo>
                  <a:pt x="16059" y="1362299"/>
                </a:lnTo>
                <a:cubicBezTo>
                  <a:pt x="-22758" y="1233763"/>
                  <a:pt x="9936" y="1094293"/>
                  <a:pt x="101787" y="996428"/>
                </a:cubicBezTo>
                <a:lnTo>
                  <a:pt x="925651" y="118601"/>
                </a:lnTo>
                <a:lnTo>
                  <a:pt x="925706" y="118601"/>
                </a:lnTo>
                <a:cubicBezTo>
                  <a:pt x="994594" y="45203"/>
                  <a:pt x="1088946" y="3542"/>
                  <a:pt x="1186964" y="216"/>
                </a:cubicBezTo>
                <a:close/>
              </a:path>
            </a:pathLst>
          </a:custGeom>
          <a:solidFill>
            <a:srgbClr val="971673">
              <a:alpha val="0"/>
            </a:srgbClr>
          </a:solidFill>
          <a:ln>
            <a:noFill/>
          </a:ln>
        </p:spPr>
      </p:pic>
      <p:pic>
        <p:nvPicPr>
          <p:cNvPr id="684" name="Google Shape;684;g3be1212d4b9_1_1"/>
          <p:cNvPicPr preferRelativeResize="0"/>
          <p:nvPr/>
        </p:nvPicPr>
        <p:blipFill rotWithShape="1">
          <a:blip r:embed="rId5">
            <a:alphaModFix/>
          </a:blip>
          <a:srcRect/>
          <a:stretch/>
        </p:blipFill>
        <p:spPr>
          <a:xfrm>
            <a:off x="6638035" y="669150"/>
            <a:ext cx="4591462" cy="4591484"/>
          </a:xfrm>
          <a:prstGeom prst="rect">
            <a:avLst/>
          </a:prstGeom>
          <a:noFill/>
          <a:ln>
            <a:noFill/>
          </a:ln>
        </p:spPr>
      </p:pic>
      <p:sp>
        <p:nvSpPr>
          <p:cNvPr id="685" name="Google Shape;685;g3be1212d4b9_1_1"/>
          <p:cNvSpPr txBox="1"/>
          <p:nvPr/>
        </p:nvSpPr>
        <p:spPr>
          <a:xfrm>
            <a:off x="702823" y="542575"/>
            <a:ext cx="8864700" cy="7080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4000"/>
              <a:buFont typeface="Arial"/>
              <a:buNone/>
            </a:pPr>
            <a:r>
              <a:rPr lang="en-GB" sz="4000" b="1">
                <a:solidFill>
                  <a:srgbClr val="624B49"/>
                </a:solidFill>
                <a:latin typeface="Avenir"/>
                <a:ea typeface="Avenir"/>
                <a:cs typeface="Avenir"/>
                <a:sym typeface="Avenir"/>
              </a:rPr>
              <a:t>Thank you!</a:t>
            </a:r>
            <a:endParaRPr sz="1400" b="0" i="0" u="none" strike="noStrike" cap="none">
              <a:solidFill>
                <a:srgbClr val="000000"/>
              </a:solidFill>
              <a:latin typeface="Arial"/>
              <a:ea typeface="Arial"/>
              <a:cs typeface="Arial"/>
              <a:sym typeface="Arial"/>
            </a:endParaRPr>
          </a:p>
        </p:txBody>
      </p:sp>
      <p:sp>
        <p:nvSpPr>
          <p:cNvPr id="686" name="Google Shape;686;g3be1212d4b9_1_1"/>
          <p:cNvSpPr txBox="1"/>
          <p:nvPr/>
        </p:nvSpPr>
        <p:spPr>
          <a:xfrm>
            <a:off x="348125" y="2147475"/>
            <a:ext cx="6289800" cy="3200836"/>
          </a:xfrm>
          <a:prstGeom prst="rect">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SzPts val="1100"/>
              <a:buFont typeface="Arial"/>
              <a:buNone/>
            </a:pPr>
            <a:r>
              <a:rPr lang="en-GB" sz="2400" dirty="0">
                <a:solidFill>
                  <a:srgbClr val="624B49"/>
                </a:solidFill>
                <a:latin typeface="Avenir Book" panose="02000503020000020003" pitchFamily="2" charset="0"/>
                <a:ea typeface="Avenir"/>
                <a:cs typeface="Avenir"/>
                <a:sym typeface="Avenir"/>
              </a:rPr>
              <a:t>You’re a crucial part of making Warm Welcome Spaces so welcoming!</a:t>
            </a:r>
            <a:endParaRPr sz="2400" dirty="0">
              <a:solidFill>
                <a:srgbClr val="624B49"/>
              </a:solidFill>
              <a:latin typeface="Avenir Book" panose="02000503020000020003" pitchFamily="2" charset="0"/>
              <a:ea typeface="Avenir"/>
              <a:cs typeface="Avenir"/>
              <a:sym typeface="Avenir"/>
            </a:endParaRPr>
          </a:p>
          <a:p>
            <a:pPr marL="0" lvl="0" indent="0" algn="l" rtl="0">
              <a:spcBef>
                <a:spcPts val="0"/>
              </a:spcBef>
              <a:spcAft>
                <a:spcPts val="0"/>
              </a:spcAft>
              <a:buClr>
                <a:schemeClr val="dk1"/>
              </a:buClr>
              <a:buSzPts val="1100"/>
              <a:buFont typeface="Arial"/>
              <a:buNone/>
            </a:pPr>
            <a:endParaRPr sz="2400" dirty="0">
              <a:solidFill>
                <a:srgbClr val="624B49"/>
              </a:solidFill>
              <a:latin typeface="Avenir Book" panose="02000503020000020003" pitchFamily="2" charset="0"/>
              <a:ea typeface="Avenir"/>
              <a:cs typeface="Avenir"/>
              <a:sym typeface="Avenir"/>
            </a:endParaRPr>
          </a:p>
          <a:p>
            <a:pPr marL="0" lvl="0" indent="0" algn="l" rtl="0">
              <a:spcBef>
                <a:spcPts val="0"/>
              </a:spcBef>
              <a:spcAft>
                <a:spcPts val="0"/>
              </a:spcAft>
              <a:buClr>
                <a:schemeClr val="dk1"/>
              </a:buClr>
              <a:buSzPts val="1100"/>
              <a:buFont typeface="Arial"/>
              <a:buNone/>
            </a:pPr>
            <a:r>
              <a:rPr lang="en-GB" sz="2400" dirty="0">
                <a:solidFill>
                  <a:srgbClr val="624B49"/>
                </a:solidFill>
                <a:latin typeface="Avenir Book" panose="02000503020000020003" pitchFamily="2" charset="0"/>
                <a:ea typeface="Avenir"/>
                <a:cs typeface="Avenir"/>
                <a:sym typeface="Avenir"/>
              </a:rPr>
              <a:t>We know how committed you are to making the people in your community feel included!</a:t>
            </a:r>
            <a:endParaRPr sz="2400" dirty="0">
              <a:solidFill>
                <a:srgbClr val="624B49"/>
              </a:solidFill>
              <a:latin typeface="Avenir Book" panose="02000503020000020003" pitchFamily="2" charset="0"/>
              <a:ea typeface="Avenir"/>
              <a:cs typeface="Avenir"/>
              <a:sym typeface="Avenir"/>
            </a:endParaRPr>
          </a:p>
          <a:p>
            <a:pPr marL="0" lvl="0" indent="0" algn="l" rtl="0">
              <a:spcBef>
                <a:spcPts val="1200"/>
              </a:spcBef>
              <a:spcAft>
                <a:spcPts val="0"/>
              </a:spcAft>
              <a:buClr>
                <a:schemeClr val="dk1"/>
              </a:buClr>
              <a:buSzPts val="1100"/>
              <a:buFont typeface="Arial"/>
              <a:buNone/>
            </a:pPr>
            <a:r>
              <a:rPr lang="en-GB" sz="2400" dirty="0">
                <a:solidFill>
                  <a:srgbClr val="624B49"/>
                </a:solidFill>
                <a:latin typeface="Avenir Book" panose="02000503020000020003" pitchFamily="2" charset="0"/>
                <a:ea typeface="Avenir"/>
                <a:cs typeface="Avenir"/>
                <a:sym typeface="Avenir"/>
              </a:rPr>
              <a:t>Warm Welcome Spaces now have an Inclusion Toolkit. You can find it in online resources</a:t>
            </a:r>
            <a:r>
              <a:rPr lang="en-GB" sz="2400" dirty="0">
                <a:solidFill>
                  <a:srgbClr val="624B49"/>
                </a:solidFill>
                <a:latin typeface="Avenir Book" panose="02000503020000020003" pitchFamily="2" charset="0"/>
                <a:ea typeface="Calibri"/>
                <a:cs typeface="Calibri"/>
                <a:sym typeface="Calibri"/>
              </a:rPr>
              <a:t>.</a:t>
            </a:r>
            <a:endParaRPr sz="2400" b="0" i="0" u="none" strike="noStrike" cap="none" dirty="0">
              <a:solidFill>
                <a:srgbClr val="624B49"/>
              </a:solidFill>
              <a:latin typeface="Avenir Book" panose="02000503020000020003" pitchFamily="2" charset="0"/>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6">
          <a:extLst>
            <a:ext uri="{FF2B5EF4-FFF2-40B4-BE49-F238E27FC236}">
              <a16:creationId xmlns:a16="http://schemas.microsoft.com/office/drawing/2014/main" id="{72ECB7FB-ADAC-5476-9418-603262F0CBD1}"/>
            </a:ext>
          </a:extLst>
        </p:cNvPr>
        <p:cNvGrpSpPr/>
        <p:nvPr/>
      </p:nvGrpSpPr>
      <p:grpSpPr>
        <a:xfrm>
          <a:off x="0" y="0"/>
          <a:ext cx="0" cy="0"/>
          <a:chOff x="0" y="0"/>
          <a:chExt cx="0" cy="0"/>
        </a:xfrm>
      </p:grpSpPr>
      <p:sp>
        <p:nvSpPr>
          <p:cNvPr id="97" name="Google Shape;97;p7">
            <a:extLst>
              <a:ext uri="{FF2B5EF4-FFF2-40B4-BE49-F238E27FC236}">
                <a16:creationId xmlns:a16="http://schemas.microsoft.com/office/drawing/2014/main" id="{E7F78EFA-5185-50BB-5BA1-DA2CC9B3D98D}"/>
              </a:ext>
            </a:extLst>
          </p:cNvPr>
          <p:cNvSpPr/>
          <p:nvPr/>
        </p:nvSpPr>
        <p:spPr>
          <a:xfrm>
            <a:off x="0" y="0"/>
            <a:ext cx="12192000" cy="97536"/>
          </a:xfrm>
          <a:prstGeom prst="rect">
            <a:avLst/>
          </a:prstGeom>
          <a:solidFill>
            <a:srgbClr val="971673"/>
          </a:solidFill>
          <a:ln>
            <a:noFill/>
          </a:ln>
        </p:spPr>
        <p:txBody>
          <a:bodyPr spcFirstLastPara="1" wrap="square" lIns="121900" tIns="121900" rIns="121900" bIns="121900" anchor="ctr" anchorCtr="0">
            <a:noAutofit/>
          </a:bodyPr>
          <a:lstStyle/>
          <a:p>
            <a:endParaRPr sz="1867"/>
          </a:p>
        </p:txBody>
      </p:sp>
      <p:sp>
        <p:nvSpPr>
          <p:cNvPr id="98" name="Google Shape;98;p7">
            <a:extLst>
              <a:ext uri="{FF2B5EF4-FFF2-40B4-BE49-F238E27FC236}">
                <a16:creationId xmlns:a16="http://schemas.microsoft.com/office/drawing/2014/main" id="{97591468-22D5-143C-E681-865499CB46AA}"/>
              </a:ext>
            </a:extLst>
          </p:cNvPr>
          <p:cNvSpPr/>
          <p:nvPr/>
        </p:nvSpPr>
        <p:spPr>
          <a:xfrm>
            <a:off x="731520" y="243840"/>
            <a:ext cx="10728960" cy="853440"/>
          </a:xfrm>
          <a:prstGeom prst="rect">
            <a:avLst/>
          </a:prstGeom>
          <a:noFill/>
          <a:ln>
            <a:noFill/>
          </a:ln>
        </p:spPr>
        <p:txBody>
          <a:bodyPr spcFirstLastPara="1" wrap="square" lIns="0" tIns="0" rIns="0" bIns="0" anchor="ctr" anchorCtr="0">
            <a:noAutofit/>
          </a:bodyPr>
          <a:lstStyle/>
          <a:p>
            <a:pPr>
              <a:buClr>
                <a:srgbClr val="590A46"/>
              </a:buClr>
              <a:buSzPts val="2400"/>
            </a:pPr>
            <a:r>
              <a:rPr lang="en-US" sz="3200" b="1">
                <a:solidFill>
                  <a:srgbClr val="590A46"/>
                </a:solidFill>
                <a:latin typeface="Avenir"/>
                <a:ea typeface="Avenir"/>
                <a:cs typeface="Avenir"/>
                <a:sym typeface="Avenir"/>
              </a:rPr>
              <a:t>Cognitive bias</a:t>
            </a:r>
            <a:endParaRPr sz="3200">
              <a:solidFill>
                <a:schemeClr val="dk1"/>
              </a:solidFill>
              <a:latin typeface="Calibri"/>
              <a:ea typeface="Calibri"/>
              <a:cs typeface="Calibri"/>
              <a:sym typeface="Calibri"/>
            </a:endParaRPr>
          </a:p>
        </p:txBody>
      </p:sp>
      <p:sp>
        <p:nvSpPr>
          <p:cNvPr id="102" name="Google Shape;102;p7">
            <a:extLst>
              <a:ext uri="{FF2B5EF4-FFF2-40B4-BE49-F238E27FC236}">
                <a16:creationId xmlns:a16="http://schemas.microsoft.com/office/drawing/2014/main" id="{B8D67082-2368-3581-2AAB-F5832139406B}"/>
              </a:ext>
            </a:extLst>
          </p:cNvPr>
          <p:cNvSpPr/>
          <p:nvPr/>
        </p:nvSpPr>
        <p:spPr>
          <a:xfrm>
            <a:off x="731520" y="1341120"/>
            <a:ext cx="10363200" cy="975360"/>
          </a:xfrm>
          <a:prstGeom prst="rect">
            <a:avLst/>
          </a:prstGeom>
          <a:noFill/>
          <a:ln>
            <a:noFill/>
          </a:ln>
        </p:spPr>
        <p:txBody>
          <a:bodyPr spcFirstLastPara="1" wrap="square" lIns="121900" tIns="60933" rIns="121900" bIns="60933" anchor="ctr" anchorCtr="0">
            <a:noAutofit/>
          </a:bodyPr>
          <a:lstStyle/>
          <a:p>
            <a:pPr>
              <a:buClr>
                <a:srgbClr val="624B49"/>
              </a:buClr>
              <a:buSzPts val="1600"/>
            </a:pPr>
            <a:r>
              <a:rPr lang="en-US" sz="2800">
                <a:solidFill>
                  <a:srgbClr val="624B49"/>
                </a:solidFill>
                <a:latin typeface="Avenir"/>
                <a:ea typeface="Avenir"/>
                <a:cs typeface="Avenir"/>
                <a:sym typeface="Avenir"/>
              </a:rPr>
              <a:t>We all carry cognitive biases - mental shortcuts that shape how we respond to people, often without us realising.</a:t>
            </a:r>
            <a:endParaRPr sz="2800">
              <a:solidFill>
                <a:schemeClr val="dk1"/>
              </a:solidFill>
              <a:latin typeface="Calibri"/>
              <a:ea typeface="Calibri"/>
              <a:cs typeface="Calibri"/>
              <a:sym typeface="Calibri"/>
            </a:endParaRPr>
          </a:p>
        </p:txBody>
      </p:sp>
      <p:sp>
        <p:nvSpPr>
          <p:cNvPr id="103" name="Google Shape;103;p7">
            <a:extLst>
              <a:ext uri="{FF2B5EF4-FFF2-40B4-BE49-F238E27FC236}">
                <a16:creationId xmlns:a16="http://schemas.microsoft.com/office/drawing/2014/main" id="{C26288C8-31DF-51C1-2175-A7B93A5D6551}"/>
              </a:ext>
            </a:extLst>
          </p:cNvPr>
          <p:cNvSpPr/>
          <p:nvPr/>
        </p:nvSpPr>
        <p:spPr>
          <a:xfrm>
            <a:off x="731520" y="2316480"/>
            <a:ext cx="10363200" cy="487680"/>
          </a:xfrm>
          <a:prstGeom prst="rect">
            <a:avLst/>
          </a:prstGeom>
          <a:noFill/>
          <a:ln>
            <a:noFill/>
          </a:ln>
        </p:spPr>
        <p:txBody>
          <a:bodyPr spcFirstLastPara="1" wrap="square" lIns="121900" tIns="60933" rIns="121900" bIns="60933" anchor="ctr" anchorCtr="0">
            <a:noAutofit/>
          </a:bodyPr>
          <a:lstStyle/>
          <a:p>
            <a:pPr>
              <a:buClr>
                <a:srgbClr val="624B49"/>
              </a:buClr>
              <a:buSzPts val="1500"/>
            </a:pPr>
            <a:r>
              <a:rPr lang="en-US" sz="2800">
                <a:solidFill>
                  <a:srgbClr val="624B49"/>
                </a:solidFill>
                <a:latin typeface="Avenir"/>
                <a:ea typeface="Avenir"/>
                <a:cs typeface="Avenir"/>
                <a:sym typeface="Avenir"/>
              </a:rPr>
              <a:t>In warm welcome spaces, this might look like</a:t>
            </a:r>
            <a:r>
              <a:rPr lang="en-US" sz="2000">
                <a:solidFill>
                  <a:srgbClr val="624B49"/>
                </a:solidFill>
                <a:latin typeface="Avenir"/>
                <a:ea typeface="Avenir"/>
                <a:cs typeface="Avenir"/>
                <a:sym typeface="Avenir"/>
              </a:rPr>
              <a:t>:</a:t>
            </a:r>
            <a:endParaRPr sz="2000">
              <a:solidFill>
                <a:schemeClr val="dk1"/>
              </a:solidFill>
              <a:latin typeface="Calibri"/>
              <a:ea typeface="Calibri"/>
              <a:cs typeface="Calibri"/>
              <a:sym typeface="Calibri"/>
            </a:endParaRPr>
          </a:p>
        </p:txBody>
      </p:sp>
      <p:sp>
        <p:nvSpPr>
          <p:cNvPr id="104" name="Google Shape;104;p7">
            <a:extLst>
              <a:ext uri="{FF2B5EF4-FFF2-40B4-BE49-F238E27FC236}">
                <a16:creationId xmlns:a16="http://schemas.microsoft.com/office/drawing/2014/main" id="{FD657B13-AE10-5D54-2FE5-ADA2A93E74D5}"/>
              </a:ext>
            </a:extLst>
          </p:cNvPr>
          <p:cNvSpPr/>
          <p:nvPr/>
        </p:nvSpPr>
        <p:spPr>
          <a:xfrm>
            <a:off x="731520" y="2926080"/>
            <a:ext cx="10363200" cy="1950720"/>
          </a:xfrm>
          <a:prstGeom prst="rect">
            <a:avLst/>
          </a:prstGeom>
          <a:noFill/>
          <a:ln>
            <a:noFill/>
          </a:ln>
        </p:spPr>
        <p:txBody>
          <a:bodyPr spcFirstLastPara="1" wrap="square" lIns="121900" tIns="60933" rIns="121900" bIns="60933" anchor="t" anchorCtr="0">
            <a:noAutofit/>
          </a:bodyPr>
          <a:lstStyle/>
          <a:p>
            <a:pPr marL="457189" indent="-499521">
              <a:buClr>
                <a:srgbClr val="624B49"/>
              </a:buClr>
              <a:buSzPts val="2000"/>
              <a:buFont typeface="Avenir"/>
              <a:buChar char="•"/>
            </a:pPr>
            <a:r>
              <a:rPr lang="en-US" sz="2667" dirty="0">
                <a:solidFill>
                  <a:srgbClr val="624B49"/>
                </a:solidFill>
                <a:latin typeface="Avenir"/>
                <a:ea typeface="Avenir"/>
                <a:cs typeface="Avenir"/>
                <a:sym typeface="Avenir"/>
              </a:rPr>
              <a:t>Making assumptions about someone based on how they look</a:t>
            </a:r>
          </a:p>
          <a:p>
            <a:pPr marL="457189" indent="-499521">
              <a:spcBef>
                <a:spcPts val="1067"/>
              </a:spcBef>
              <a:buClr>
                <a:srgbClr val="624B49"/>
              </a:buClr>
              <a:buSzPts val="2000"/>
              <a:buFont typeface="Avenir"/>
              <a:buChar char="•"/>
            </a:pPr>
            <a:r>
              <a:rPr lang="en-US" sz="2667" dirty="0">
                <a:solidFill>
                  <a:srgbClr val="624B49"/>
                </a:solidFill>
                <a:latin typeface="Avenir"/>
                <a:ea typeface="Avenir"/>
                <a:cs typeface="Avenir"/>
                <a:sym typeface="Avenir"/>
              </a:rPr>
              <a:t>Feeling more comfortable helping people who seem “like us”</a:t>
            </a:r>
            <a:endParaRPr lang="en-US" sz="2667" dirty="0">
              <a:solidFill>
                <a:schemeClr val="dk1"/>
              </a:solidFill>
              <a:latin typeface="Calibri"/>
              <a:ea typeface="Calibri"/>
              <a:cs typeface="Calibri"/>
              <a:sym typeface="Calibri"/>
            </a:endParaRPr>
          </a:p>
          <a:p>
            <a:pPr marL="457189" indent="-499521">
              <a:spcBef>
                <a:spcPts val="1067"/>
              </a:spcBef>
              <a:buClr>
                <a:srgbClr val="624B49"/>
              </a:buClr>
              <a:buSzPts val="2000"/>
              <a:buFont typeface="Avenir"/>
              <a:buChar char="•"/>
            </a:pPr>
            <a:r>
              <a:rPr lang="en-US" sz="2667" dirty="0">
                <a:solidFill>
                  <a:srgbClr val="624B49"/>
                </a:solidFill>
                <a:latin typeface="Avenir"/>
                <a:ea typeface="Avenir"/>
                <a:cs typeface="Avenir"/>
                <a:sym typeface="Avenir"/>
              </a:rPr>
              <a:t>Biases shaped by media and personal experience</a:t>
            </a:r>
            <a:endParaRPr lang="en-US" sz="2667" dirty="0">
              <a:solidFill>
                <a:schemeClr val="dk1"/>
              </a:solidFill>
              <a:latin typeface="Calibri"/>
              <a:ea typeface="Calibri"/>
              <a:cs typeface="Calibri"/>
              <a:sym typeface="Calibri"/>
            </a:endParaRPr>
          </a:p>
        </p:txBody>
      </p:sp>
      <p:sp>
        <p:nvSpPr>
          <p:cNvPr id="105" name="Google Shape;105;p7">
            <a:extLst>
              <a:ext uri="{FF2B5EF4-FFF2-40B4-BE49-F238E27FC236}">
                <a16:creationId xmlns:a16="http://schemas.microsoft.com/office/drawing/2014/main" id="{D2E0DEEF-CE63-C5E4-C0DB-DF48140F6324}"/>
              </a:ext>
            </a:extLst>
          </p:cNvPr>
          <p:cNvSpPr/>
          <p:nvPr/>
        </p:nvSpPr>
        <p:spPr>
          <a:xfrm>
            <a:off x="731520" y="5120640"/>
            <a:ext cx="10363200" cy="73152"/>
          </a:xfrm>
          <a:prstGeom prst="rect">
            <a:avLst/>
          </a:prstGeom>
          <a:solidFill>
            <a:srgbClr val="971673"/>
          </a:solidFill>
          <a:ln>
            <a:noFill/>
          </a:ln>
        </p:spPr>
        <p:txBody>
          <a:bodyPr spcFirstLastPara="1" wrap="square" lIns="121900" tIns="121900" rIns="121900" bIns="121900" anchor="ctr" anchorCtr="0">
            <a:noAutofit/>
          </a:bodyPr>
          <a:lstStyle/>
          <a:p>
            <a:endParaRPr sz="1867"/>
          </a:p>
        </p:txBody>
      </p:sp>
      <p:sp>
        <p:nvSpPr>
          <p:cNvPr id="106" name="Google Shape;106;p7">
            <a:extLst>
              <a:ext uri="{FF2B5EF4-FFF2-40B4-BE49-F238E27FC236}">
                <a16:creationId xmlns:a16="http://schemas.microsoft.com/office/drawing/2014/main" id="{1370EC1C-B007-92F3-F9AB-59EEA2DD1E10}"/>
              </a:ext>
            </a:extLst>
          </p:cNvPr>
          <p:cNvSpPr/>
          <p:nvPr/>
        </p:nvSpPr>
        <p:spPr>
          <a:xfrm>
            <a:off x="731520" y="5364480"/>
            <a:ext cx="10363200" cy="609600"/>
          </a:xfrm>
          <a:prstGeom prst="rect">
            <a:avLst/>
          </a:prstGeom>
          <a:noFill/>
          <a:ln>
            <a:noFill/>
          </a:ln>
        </p:spPr>
        <p:txBody>
          <a:bodyPr spcFirstLastPara="1" wrap="square" lIns="121900" tIns="60933" rIns="121900" bIns="60933" anchor="ctr" anchorCtr="0">
            <a:noAutofit/>
          </a:bodyPr>
          <a:lstStyle/>
          <a:p>
            <a:pPr>
              <a:buClr>
                <a:srgbClr val="971673"/>
              </a:buClr>
              <a:buSzPts val="1800"/>
            </a:pPr>
            <a:r>
              <a:rPr lang="en-US" sz="2800" b="1">
                <a:solidFill>
                  <a:srgbClr val="971673"/>
                </a:solidFill>
                <a:latin typeface="Avenir"/>
                <a:ea typeface="Avenir"/>
                <a:cs typeface="Avenir"/>
                <a:sym typeface="Avenir"/>
              </a:rPr>
              <a:t>Our job isn’t to be bias-free – it’s to be bias-aware</a:t>
            </a:r>
            <a:r>
              <a:rPr lang="en-US" sz="2400" b="1">
                <a:solidFill>
                  <a:srgbClr val="971673"/>
                </a:solidFill>
                <a:latin typeface="Avenir"/>
                <a:ea typeface="Avenir"/>
                <a:cs typeface="Avenir"/>
                <a:sym typeface="Avenir"/>
              </a:rPr>
              <a:t>.</a:t>
            </a:r>
            <a:endParaRPr sz="24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397460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97335CC8-FF6A-7744-6385-FBE272C8E5A4}"/>
            </a:ext>
          </a:extLst>
        </p:cNvPr>
        <p:cNvGrpSpPr/>
        <p:nvPr/>
      </p:nvGrpSpPr>
      <p:grpSpPr>
        <a:xfrm>
          <a:off x="0" y="0"/>
          <a:ext cx="0" cy="0"/>
          <a:chOff x="0" y="0"/>
          <a:chExt cx="0" cy="0"/>
        </a:xfrm>
      </p:grpSpPr>
      <p:sp>
        <p:nvSpPr>
          <p:cNvPr id="112" name="Google Shape;112;p8">
            <a:extLst>
              <a:ext uri="{FF2B5EF4-FFF2-40B4-BE49-F238E27FC236}">
                <a16:creationId xmlns:a16="http://schemas.microsoft.com/office/drawing/2014/main" id="{F924D293-79BB-CBAA-5028-EE99EC386323}"/>
              </a:ext>
            </a:extLst>
          </p:cNvPr>
          <p:cNvSpPr/>
          <p:nvPr/>
        </p:nvSpPr>
        <p:spPr>
          <a:xfrm>
            <a:off x="0" y="0"/>
            <a:ext cx="12192000" cy="97536"/>
          </a:xfrm>
          <a:prstGeom prst="rect">
            <a:avLst/>
          </a:prstGeom>
          <a:solidFill>
            <a:srgbClr val="971673"/>
          </a:solidFill>
          <a:ln>
            <a:noFill/>
          </a:ln>
        </p:spPr>
        <p:txBody>
          <a:bodyPr spcFirstLastPara="1" wrap="square" lIns="121900" tIns="121900" rIns="121900" bIns="121900" anchor="ctr" anchorCtr="0">
            <a:noAutofit/>
          </a:bodyPr>
          <a:lstStyle/>
          <a:p>
            <a:endParaRPr sz="1867"/>
          </a:p>
        </p:txBody>
      </p:sp>
      <p:sp>
        <p:nvSpPr>
          <p:cNvPr id="113" name="Google Shape;113;p8">
            <a:extLst>
              <a:ext uri="{FF2B5EF4-FFF2-40B4-BE49-F238E27FC236}">
                <a16:creationId xmlns:a16="http://schemas.microsoft.com/office/drawing/2014/main" id="{8046A4A8-47D0-5FC8-1EDA-EBA6DD1F7FCE}"/>
              </a:ext>
            </a:extLst>
          </p:cNvPr>
          <p:cNvSpPr/>
          <p:nvPr/>
        </p:nvSpPr>
        <p:spPr>
          <a:xfrm>
            <a:off x="731520" y="243840"/>
            <a:ext cx="10728960" cy="853440"/>
          </a:xfrm>
          <a:prstGeom prst="rect">
            <a:avLst/>
          </a:prstGeom>
          <a:noFill/>
          <a:ln>
            <a:noFill/>
          </a:ln>
        </p:spPr>
        <p:txBody>
          <a:bodyPr spcFirstLastPara="1" wrap="square" lIns="0" tIns="0" rIns="0" bIns="0" anchor="ctr" anchorCtr="0">
            <a:noAutofit/>
          </a:bodyPr>
          <a:lstStyle/>
          <a:p>
            <a:pPr>
              <a:buClr>
                <a:srgbClr val="590A46"/>
              </a:buClr>
              <a:buSzPts val="2400"/>
            </a:pPr>
            <a:r>
              <a:rPr lang="en-US" sz="2667" b="1">
                <a:solidFill>
                  <a:srgbClr val="590A46"/>
                </a:solidFill>
                <a:latin typeface="Avenir"/>
                <a:ea typeface="Avenir"/>
                <a:cs typeface="Avenir"/>
                <a:sym typeface="Avenir"/>
              </a:rPr>
              <a:t>Anti-discriminatory practice</a:t>
            </a:r>
            <a:endParaRPr sz="2667">
              <a:solidFill>
                <a:schemeClr val="dk1"/>
              </a:solidFill>
              <a:latin typeface="Calibri"/>
              <a:ea typeface="Calibri"/>
              <a:cs typeface="Calibri"/>
              <a:sym typeface="Calibri"/>
            </a:endParaRPr>
          </a:p>
        </p:txBody>
      </p:sp>
      <p:sp>
        <p:nvSpPr>
          <p:cNvPr id="114" name="Google Shape;114;p8">
            <a:extLst>
              <a:ext uri="{FF2B5EF4-FFF2-40B4-BE49-F238E27FC236}">
                <a16:creationId xmlns:a16="http://schemas.microsoft.com/office/drawing/2014/main" id="{DE3AFB6C-398F-285D-4E08-0768A281FA1A}"/>
              </a:ext>
            </a:extLst>
          </p:cNvPr>
          <p:cNvSpPr/>
          <p:nvPr/>
        </p:nvSpPr>
        <p:spPr>
          <a:xfrm>
            <a:off x="0" y="6217920"/>
            <a:ext cx="12192000" cy="640080"/>
          </a:xfrm>
          <a:prstGeom prst="rect">
            <a:avLst/>
          </a:prstGeom>
          <a:solidFill>
            <a:srgbClr val="590A46"/>
          </a:solidFill>
          <a:ln>
            <a:noFill/>
          </a:ln>
        </p:spPr>
        <p:txBody>
          <a:bodyPr spcFirstLastPara="1" wrap="square" lIns="121900" tIns="121900" rIns="121900" bIns="121900" anchor="ctr" anchorCtr="0">
            <a:noAutofit/>
          </a:bodyPr>
          <a:lstStyle/>
          <a:p>
            <a:endParaRPr sz="1867"/>
          </a:p>
        </p:txBody>
      </p:sp>
      <p:pic>
        <p:nvPicPr>
          <p:cNvPr id="115" name="Google Shape;115;p8" descr="/home/claude/unpacked_orig/ppt/media/image4.png">
            <a:extLst>
              <a:ext uri="{FF2B5EF4-FFF2-40B4-BE49-F238E27FC236}">
                <a16:creationId xmlns:a16="http://schemas.microsoft.com/office/drawing/2014/main" id="{124D9202-C111-90C3-22F3-BA2CBEAC0AC6}"/>
              </a:ext>
            </a:extLst>
          </p:cNvPr>
          <p:cNvPicPr preferRelativeResize="0"/>
          <p:nvPr/>
        </p:nvPicPr>
        <p:blipFill rotWithShape="1">
          <a:blip r:embed="rId3">
            <a:alphaModFix/>
          </a:blip>
          <a:srcRect/>
          <a:stretch/>
        </p:blipFill>
        <p:spPr>
          <a:xfrm>
            <a:off x="365760" y="6278880"/>
            <a:ext cx="487680" cy="487680"/>
          </a:xfrm>
          <a:prstGeom prst="rect">
            <a:avLst/>
          </a:prstGeom>
          <a:noFill/>
          <a:ln>
            <a:noFill/>
          </a:ln>
        </p:spPr>
      </p:pic>
      <p:sp>
        <p:nvSpPr>
          <p:cNvPr id="117" name="Google Shape;117;p8">
            <a:extLst>
              <a:ext uri="{FF2B5EF4-FFF2-40B4-BE49-F238E27FC236}">
                <a16:creationId xmlns:a16="http://schemas.microsoft.com/office/drawing/2014/main" id="{4B774967-138F-CF82-BFA6-40BE169FCDA6}"/>
              </a:ext>
            </a:extLst>
          </p:cNvPr>
          <p:cNvSpPr/>
          <p:nvPr/>
        </p:nvSpPr>
        <p:spPr>
          <a:xfrm>
            <a:off x="731520" y="1341120"/>
            <a:ext cx="10363200" cy="975360"/>
          </a:xfrm>
          <a:prstGeom prst="rect">
            <a:avLst/>
          </a:prstGeom>
          <a:noFill/>
          <a:ln>
            <a:noFill/>
          </a:ln>
        </p:spPr>
        <p:txBody>
          <a:bodyPr spcFirstLastPara="1" wrap="square" lIns="121900" tIns="60933" rIns="121900" bIns="60933" anchor="ctr" anchorCtr="0">
            <a:noAutofit/>
          </a:bodyPr>
          <a:lstStyle/>
          <a:p>
            <a:pPr>
              <a:buClr>
                <a:srgbClr val="624B49"/>
              </a:buClr>
              <a:buSzPts val="1600"/>
            </a:pPr>
            <a:r>
              <a:rPr lang="en-US" sz="2667">
                <a:solidFill>
                  <a:srgbClr val="624B49"/>
                </a:solidFill>
                <a:latin typeface="Avenir"/>
                <a:ea typeface="Avenir"/>
                <a:cs typeface="Avenir"/>
                <a:sym typeface="Avenir"/>
              </a:rPr>
              <a:t>Actively challenging unfair treatment and the systems that allow it – not just avoiding discrimination ourselves.</a:t>
            </a:r>
            <a:endParaRPr sz="2667">
              <a:solidFill>
                <a:schemeClr val="dk1"/>
              </a:solidFill>
              <a:latin typeface="Calibri"/>
              <a:ea typeface="Calibri"/>
              <a:cs typeface="Calibri"/>
              <a:sym typeface="Calibri"/>
            </a:endParaRPr>
          </a:p>
        </p:txBody>
      </p:sp>
      <p:sp>
        <p:nvSpPr>
          <p:cNvPr id="118" name="Google Shape;118;p8">
            <a:extLst>
              <a:ext uri="{FF2B5EF4-FFF2-40B4-BE49-F238E27FC236}">
                <a16:creationId xmlns:a16="http://schemas.microsoft.com/office/drawing/2014/main" id="{72310FE6-11D9-DDF0-5658-8AA58542FFBC}"/>
              </a:ext>
            </a:extLst>
          </p:cNvPr>
          <p:cNvSpPr/>
          <p:nvPr/>
        </p:nvSpPr>
        <p:spPr>
          <a:xfrm>
            <a:off x="731520" y="2438400"/>
            <a:ext cx="10363200" cy="3048000"/>
          </a:xfrm>
          <a:prstGeom prst="rect">
            <a:avLst/>
          </a:prstGeom>
          <a:noFill/>
          <a:ln>
            <a:noFill/>
          </a:ln>
        </p:spPr>
        <p:txBody>
          <a:bodyPr spcFirstLastPara="1" wrap="square" lIns="121900" tIns="60933" rIns="121900" bIns="60933" anchor="t" anchorCtr="0">
            <a:noAutofit/>
          </a:bodyPr>
          <a:lstStyle/>
          <a:p>
            <a:pPr marL="457189" indent="-499521">
              <a:buClr>
                <a:srgbClr val="624B49"/>
              </a:buClr>
              <a:buSzPts val="2000"/>
              <a:buFont typeface="Avenir"/>
              <a:buChar char="•"/>
            </a:pPr>
            <a:r>
              <a:rPr lang="en-US" sz="2667" dirty="0">
                <a:solidFill>
                  <a:srgbClr val="624B49"/>
                </a:solidFill>
                <a:latin typeface="Avenir"/>
                <a:ea typeface="Avenir"/>
                <a:cs typeface="Avenir"/>
                <a:sym typeface="Avenir"/>
              </a:rPr>
              <a:t>Being willing to step in when someone is treated differently because of their race, disability, gender, age, sexuality, or any other characteristic</a:t>
            </a:r>
            <a:endParaRPr sz="2667" dirty="0">
              <a:solidFill>
                <a:schemeClr val="dk1"/>
              </a:solidFill>
              <a:latin typeface="Calibri"/>
              <a:ea typeface="Calibri"/>
              <a:cs typeface="Calibri"/>
              <a:sym typeface="Calibri"/>
            </a:endParaRPr>
          </a:p>
          <a:p>
            <a:pPr marL="457189" indent="-499521">
              <a:spcBef>
                <a:spcPts val="1333"/>
              </a:spcBef>
              <a:buClr>
                <a:srgbClr val="624B49"/>
              </a:buClr>
              <a:buSzPts val="2000"/>
              <a:buFont typeface="Avenir"/>
              <a:buChar char="•"/>
            </a:pPr>
            <a:r>
              <a:rPr lang="en-US" sz="2667" dirty="0">
                <a:solidFill>
                  <a:srgbClr val="624B49"/>
                </a:solidFill>
                <a:latin typeface="Avenir"/>
                <a:ea typeface="Avenir"/>
                <a:cs typeface="Avenir"/>
                <a:sym typeface="Avenir"/>
              </a:rPr>
              <a:t>Looking at how our spaces operate and asking whether our processes, language, or environment might unintentionally exclude people</a:t>
            </a:r>
            <a:endParaRPr sz="2667" dirty="0">
              <a:solidFill>
                <a:schemeClr val="dk1"/>
              </a:solidFill>
              <a:latin typeface="Calibri"/>
              <a:ea typeface="Calibri"/>
              <a:cs typeface="Calibri"/>
              <a:sym typeface="Calibri"/>
            </a:endParaRPr>
          </a:p>
          <a:p>
            <a:pPr marL="457189" indent="-499521">
              <a:spcBef>
                <a:spcPts val="1333"/>
              </a:spcBef>
              <a:buClr>
                <a:srgbClr val="624B49"/>
              </a:buClr>
              <a:buSzPts val="2000"/>
              <a:buFont typeface="Avenir"/>
              <a:buChar char="•"/>
            </a:pPr>
            <a:r>
              <a:rPr lang="en-US" sz="2667" dirty="0">
                <a:solidFill>
                  <a:srgbClr val="624B49"/>
                </a:solidFill>
                <a:latin typeface="Avenir"/>
                <a:ea typeface="Avenir"/>
                <a:cs typeface="Avenir"/>
                <a:sym typeface="Avenir"/>
              </a:rPr>
              <a:t>Taking responsibility for creating an environment where everyone is treated with dignity and respect</a:t>
            </a:r>
            <a:endParaRPr sz="2667"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30566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a:extLst>
            <a:ext uri="{FF2B5EF4-FFF2-40B4-BE49-F238E27FC236}">
              <a16:creationId xmlns:a16="http://schemas.microsoft.com/office/drawing/2014/main" id="{0B61976E-1367-335A-5DCB-62F2CA1210BA}"/>
            </a:ext>
          </a:extLst>
        </p:cNvPr>
        <p:cNvGrpSpPr/>
        <p:nvPr/>
      </p:nvGrpSpPr>
      <p:grpSpPr>
        <a:xfrm>
          <a:off x="0" y="0"/>
          <a:ext cx="0" cy="0"/>
          <a:chOff x="0" y="0"/>
          <a:chExt cx="0" cy="0"/>
        </a:xfrm>
      </p:grpSpPr>
      <p:sp>
        <p:nvSpPr>
          <p:cNvPr id="112" name="Google Shape;112;p8">
            <a:extLst>
              <a:ext uri="{FF2B5EF4-FFF2-40B4-BE49-F238E27FC236}">
                <a16:creationId xmlns:a16="http://schemas.microsoft.com/office/drawing/2014/main" id="{ABD25E7C-B79F-7888-3EF0-47F27BD4EA7D}"/>
              </a:ext>
            </a:extLst>
          </p:cNvPr>
          <p:cNvSpPr/>
          <p:nvPr/>
        </p:nvSpPr>
        <p:spPr>
          <a:xfrm>
            <a:off x="0" y="0"/>
            <a:ext cx="12192000" cy="97536"/>
          </a:xfrm>
          <a:prstGeom prst="rect">
            <a:avLst/>
          </a:prstGeom>
          <a:solidFill>
            <a:srgbClr val="971673"/>
          </a:solidFill>
          <a:ln>
            <a:noFill/>
          </a:ln>
        </p:spPr>
        <p:txBody>
          <a:bodyPr spcFirstLastPara="1" wrap="square" lIns="121900" tIns="121900" rIns="121900" bIns="121900" anchor="ctr" anchorCtr="0">
            <a:noAutofit/>
          </a:bodyPr>
          <a:lstStyle/>
          <a:p>
            <a:endParaRPr sz="1867"/>
          </a:p>
        </p:txBody>
      </p:sp>
      <p:sp>
        <p:nvSpPr>
          <p:cNvPr id="113" name="Google Shape;113;p8">
            <a:extLst>
              <a:ext uri="{FF2B5EF4-FFF2-40B4-BE49-F238E27FC236}">
                <a16:creationId xmlns:a16="http://schemas.microsoft.com/office/drawing/2014/main" id="{9CDCF9E8-2D1B-934A-769E-21DA9DFB72AB}"/>
              </a:ext>
            </a:extLst>
          </p:cNvPr>
          <p:cNvSpPr/>
          <p:nvPr/>
        </p:nvSpPr>
        <p:spPr>
          <a:xfrm>
            <a:off x="731520" y="243840"/>
            <a:ext cx="10728960" cy="853440"/>
          </a:xfrm>
          <a:prstGeom prst="rect">
            <a:avLst/>
          </a:prstGeom>
          <a:noFill/>
          <a:ln>
            <a:noFill/>
          </a:ln>
        </p:spPr>
        <p:txBody>
          <a:bodyPr spcFirstLastPara="1" wrap="square" lIns="0" tIns="0" rIns="0" bIns="0" anchor="ctr" anchorCtr="0">
            <a:noAutofit/>
          </a:bodyPr>
          <a:lstStyle/>
          <a:p>
            <a:pPr>
              <a:buClr>
                <a:srgbClr val="590A46"/>
              </a:buClr>
              <a:buSzPts val="2400"/>
            </a:pPr>
            <a:r>
              <a:rPr lang="en-US" sz="2667" b="1">
                <a:solidFill>
                  <a:srgbClr val="590A46"/>
                </a:solidFill>
                <a:latin typeface="Avenir"/>
                <a:ea typeface="Avenir"/>
                <a:cs typeface="Avenir"/>
                <a:sym typeface="Avenir"/>
              </a:rPr>
              <a:t>Anti-discriminatory practice</a:t>
            </a:r>
            <a:endParaRPr sz="2667">
              <a:solidFill>
                <a:schemeClr val="dk1"/>
              </a:solidFill>
              <a:latin typeface="Calibri"/>
              <a:ea typeface="Calibri"/>
              <a:cs typeface="Calibri"/>
              <a:sym typeface="Calibri"/>
            </a:endParaRPr>
          </a:p>
        </p:txBody>
      </p:sp>
      <p:sp>
        <p:nvSpPr>
          <p:cNvPr id="114" name="Google Shape;114;p8">
            <a:extLst>
              <a:ext uri="{FF2B5EF4-FFF2-40B4-BE49-F238E27FC236}">
                <a16:creationId xmlns:a16="http://schemas.microsoft.com/office/drawing/2014/main" id="{92226A00-CD92-C867-B399-4F0D28730461}"/>
              </a:ext>
            </a:extLst>
          </p:cNvPr>
          <p:cNvSpPr/>
          <p:nvPr/>
        </p:nvSpPr>
        <p:spPr>
          <a:xfrm>
            <a:off x="0" y="6217920"/>
            <a:ext cx="12192000" cy="640080"/>
          </a:xfrm>
          <a:prstGeom prst="rect">
            <a:avLst/>
          </a:prstGeom>
          <a:solidFill>
            <a:srgbClr val="590A46"/>
          </a:solidFill>
          <a:ln>
            <a:noFill/>
          </a:ln>
        </p:spPr>
        <p:txBody>
          <a:bodyPr spcFirstLastPara="1" wrap="square" lIns="121900" tIns="121900" rIns="121900" bIns="121900" anchor="ctr" anchorCtr="0">
            <a:noAutofit/>
          </a:bodyPr>
          <a:lstStyle/>
          <a:p>
            <a:endParaRPr sz="1867"/>
          </a:p>
        </p:txBody>
      </p:sp>
      <p:pic>
        <p:nvPicPr>
          <p:cNvPr id="115" name="Google Shape;115;p8" descr="/home/claude/unpacked_orig/ppt/media/image4.png">
            <a:extLst>
              <a:ext uri="{FF2B5EF4-FFF2-40B4-BE49-F238E27FC236}">
                <a16:creationId xmlns:a16="http://schemas.microsoft.com/office/drawing/2014/main" id="{48F6E8FD-00D1-AD6F-BD1A-67FFA227C475}"/>
              </a:ext>
            </a:extLst>
          </p:cNvPr>
          <p:cNvPicPr preferRelativeResize="0"/>
          <p:nvPr/>
        </p:nvPicPr>
        <p:blipFill rotWithShape="1">
          <a:blip r:embed="rId3">
            <a:alphaModFix/>
          </a:blip>
          <a:srcRect/>
          <a:stretch/>
        </p:blipFill>
        <p:spPr>
          <a:xfrm>
            <a:off x="365760" y="6278880"/>
            <a:ext cx="487680" cy="487680"/>
          </a:xfrm>
          <a:prstGeom prst="rect">
            <a:avLst/>
          </a:prstGeom>
          <a:noFill/>
          <a:ln>
            <a:noFill/>
          </a:ln>
        </p:spPr>
      </p:pic>
      <p:sp>
        <p:nvSpPr>
          <p:cNvPr id="118" name="Google Shape;118;p8">
            <a:extLst>
              <a:ext uri="{FF2B5EF4-FFF2-40B4-BE49-F238E27FC236}">
                <a16:creationId xmlns:a16="http://schemas.microsoft.com/office/drawing/2014/main" id="{365FA663-E888-2A0E-AA3E-49BB8DE73B92}"/>
              </a:ext>
            </a:extLst>
          </p:cNvPr>
          <p:cNvSpPr/>
          <p:nvPr/>
        </p:nvSpPr>
        <p:spPr>
          <a:xfrm>
            <a:off x="731520" y="2438400"/>
            <a:ext cx="10363200" cy="3048000"/>
          </a:xfrm>
          <a:prstGeom prst="rect">
            <a:avLst/>
          </a:prstGeom>
          <a:noFill/>
          <a:ln>
            <a:noFill/>
          </a:ln>
        </p:spPr>
        <p:txBody>
          <a:bodyPr spcFirstLastPara="1" wrap="square" lIns="121900" tIns="60933" rIns="121900" bIns="60933" anchor="ctr" anchorCtr="0">
            <a:noAutofit/>
          </a:bodyPr>
          <a:lstStyle/>
          <a:p>
            <a:pPr marL="457189" indent="-499521">
              <a:buClr>
                <a:srgbClr val="624B49"/>
              </a:buClr>
              <a:buSzPts val="2000"/>
              <a:buFont typeface="Avenir"/>
              <a:buChar char="•"/>
            </a:pPr>
            <a:endParaRPr sz="2667" dirty="0">
              <a:solidFill>
                <a:schemeClr val="dk1"/>
              </a:solidFill>
              <a:latin typeface="Calibri"/>
              <a:ea typeface="Calibri"/>
              <a:cs typeface="Calibri"/>
              <a:sym typeface="Calibri"/>
            </a:endParaRPr>
          </a:p>
        </p:txBody>
      </p:sp>
      <p:sp>
        <p:nvSpPr>
          <p:cNvPr id="119" name="Google Shape;119;p8">
            <a:extLst>
              <a:ext uri="{FF2B5EF4-FFF2-40B4-BE49-F238E27FC236}">
                <a16:creationId xmlns:a16="http://schemas.microsoft.com/office/drawing/2014/main" id="{51DA7F24-D2D1-83D3-C55D-F584CADB7024}"/>
              </a:ext>
            </a:extLst>
          </p:cNvPr>
          <p:cNvSpPr/>
          <p:nvPr/>
        </p:nvSpPr>
        <p:spPr>
          <a:xfrm>
            <a:off x="853440" y="3170000"/>
            <a:ext cx="10363200" cy="487600"/>
          </a:xfrm>
          <a:prstGeom prst="rect">
            <a:avLst/>
          </a:prstGeom>
          <a:noFill/>
          <a:ln>
            <a:noFill/>
          </a:ln>
        </p:spPr>
        <p:txBody>
          <a:bodyPr spcFirstLastPara="1" wrap="square" lIns="121900" tIns="60933" rIns="121900" bIns="60933" anchor="ctr" anchorCtr="0">
            <a:noAutofit/>
          </a:bodyPr>
          <a:lstStyle/>
          <a:p>
            <a:pPr algn="ctr">
              <a:buClr>
                <a:srgbClr val="590A46"/>
              </a:buClr>
              <a:buSzPts val="1600"/>
            </a:pPr>
            <a:r>
              <a:rPr lang="en-US" sz="5333" b="1" dirty="0">
                <a:solidFill>
                  <a:srgbClr val="590A46"/>
                </a:solidFill>
                <a:latin typeface="Avenir"/>
                <a:ea typeface="Avenir"/>
                <a:cs typeface="Avenir"/>
                <a:sym typeface="Avenir"/>
              </a:rPr>
              <a:t>Good intentions aren’t enough on their own</a:t>
            </a:r>
            <a:r>
              <a:rPr lang="en-US" sz="5333" b="1" i="1" dirty="0">
                <a:solidFill>
                  <a:srgbClr val="590A46"/>
                </a:solidFill>
                <a:latin typeface="Avenir"/>
                <a:ea typeface="Avenir"/>
                <a:cs typeface="Avenir"/>
                <a:sym typeface="Avenir"/>
              </a:rPr>
              <a:t>.</a:t>
            </a:r>
            <a:endParaRPr sz="5333"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4894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24">
          <a:extLst>
            <a:ext uri="{FF2B5EF4-FFF2-40B4-BE49-F238E27FC236}">
              <a16:creationId xmlns:a16="http://schemas.microsoft.com/office/drawing/2014/main" id="{47F72504-7D78-59E4-DB41-BEE0D5CE39BB}"/>
            </a:ext>
          </a:extLst>
        </p:cNvPr>
        <p:cNvGrpSpPr/>
        <p:nvPr/>
      </p:nvGrpSpPr>
      <p:grpSpPr>
        <a:xfrm>
          <a:off x="0" y="0"/>
          <a:ext cx="0" cy="0"/>
          <a:chOff x="0" y="0"/>
          <a:chExt cx="0" cy="0"/>
        </a:xfrm>
      </p:grpSpPr>
      <p:sp>
        <p:nvSpPr>
          <p:cNvPr id="125" name="Google Shape;125;p9">
            <a:extLst>
              <a:ext uri="{FF2B5EF4-FFF2-40B4-BE49-F238E27FC236}">
                <a16:creationId xmlns:a16="http://schemas.microsoft.com/office/drawing/2014/main" id="{CD9A998E-C5E7-6023-8FDE-195698B2DEF1}"/>
              </a:ext>
            </a:extLst>
          </p:cNvPr>
          <p:cNvSpPr/>
          <p:nvPr/>
        </p:nvSpPr>
        <p:spPr>
          <a:xfrm>
            <a:off x="0" y="0"/>
            <a:ext cx="12192000" cy="97536"/>
          </a:xfrm>
          <a:prstGeom prst="rect">
            <a:avLst/>
          </a:prstGeom>
          <a:solidFill>
            <a:srgbClr val="971673"/>
          </a:solidFill>
          <a:ln>
            <a:noFill/>
          </a:ln>
        </p:spPr>
        <p:txBody>
          <a:bodyPr spcFirstLastPara="1" wrap="square" lIns="121900" tIns="121900" rIns="121900" bIns="121900" anchor="ctr" anchorCtr="0">
            <a:noAutofit/>
          </a:bodyPr>
          <a:lstStyle/>
          <a:p>
            <a:endParaRPr sz="1867"/>
          </a:p>
        </p:txBody>
      </p:sp>
      <p:sp>
        <p:nvSpPr>
          <p:cNvPr id="126" name="Google Shape;126;p9">
            <a:extLst>
              <a:ext uri="{FF2B5EF4-FFF2-40B4-BE49-F238E27FC236}">
                <a16:creationId xmlns:a16="http://schemas.microsoft.com/office/drawing/2014/main" id="{8D2356CF-180B-D164-73C9-C1E710E650D3}"/>
              </a:ext>
            </a:extLst>
          </p:cNvPr>
          <p:cNvSpPr/>
          <p:nvPr/>
        </p:nvSpPr>
        <p:spPr>
          <a:xfrm>
            <a:off x="731520" y="243840"/>
            <a:ext cx="10728960" cy="853440"/>
          </a:xfrm>
          <a:prstGeom prst="rect">
            <a:avLst/>
          </a:prstGeom>
          <a:noFill/>
          <a:ln>
            <a:noFill/>
          </a:ln>
        </p:spPr>
        <p:txBody>
          <a:bodyPr spcFirstLastPara="1" wrap="square" lIns="0" tIns="0" rIns="0" bIns="0" anchor="ctr" anchorCtr="0">
            <a:noAutofit/>
          </a:bodyPr>
          <a:lstStyle/>
          <a:p>
            <a:pPr>
              <a:buClr>
                <a:srgbClr val="590A46"/>
              </a:buClr>
              <a:buSzPts val="2400"/>
            </a:pPr>
            <a:r>
              <a:rPr lang="en-US" sz="3200" b="1">
                <a:solidFill>
                  <a:srgbClr val="590A46"/>
                </a:solidFill>
                <a:latin typeface="Avenir"/>
                <a:ea typeface="Avenir"/>
                <a:cs typeface="Avenir"/>
                <a:sym typeface="Avenir"/>
              </a:rPr>
              <a:t>Anti-oppressive practice</a:t>
            </a:r>
            <a:endParaRPr sz="3200">
              <a:solidFill>
                <a:schemeClr val="dk1"/>
              </a:solidFill>
              <a:latin typeface="Calibri"/>
              <a:ea typeface="Calibri"/>
              <a:cs typeface="Calibri"/>
              <a:sym typeface="Calibri"/>
            </a:endParaRPr>
          </a:p>
        </p:txBody>
      </p:sp>
      <p:sp>
        <p:nvSpPr>
          <p:cNvPr id="127" name="Google Shape;127;p9">
            <a:extLst>
              <a:ext uri="{FF2B5EF4-FFF2-40B4-BE49-F238E27FC236}">
                <a16:creationId xmlns:a16="http://schemas.microsoft.com/office/drawing/2014/main" id="{087CF3A5-8760-0975-6AF7-5FD1D035A0B0}"/>
              </a:ext>
            </a:extLst>
          </p:cNvPr>
          <p:cNvSpPr/>
          <p:nvPr/>
        </p:nvSpPr>
        <p:spPr>
          <a:xfrm>
            <a:off x="0" y="6217920"/>
            <a:ext cx="12192000" cy="640080"/>
          </a:xfrm>
          <a:prstGeom prst="rect">
            <a:avLst/>
          </a:prstGeom>
          <a:solidFill>
            <a:srgbClr val="590A46"/>
          </a:solidFill>
          <a:ln>
            <a:noFill/>
          </a:ln>
        </p:spPr>
        <p:txBody>
          <a:bodyPr spcFirstLastPara="1" wrap="square" lIns="121900" tIns="121900" rIns="121900" bIns="121900" anchor="ctr" anchorCtr="0">
            <a:noAutofit/>
          </a:bodyPr>
          <a:lstStyle/>
          <a:p>
            <a:endParaRPr sz="1867"/>
          </a:p>
        </p:txBody>
      </p:sp>
      <p:pic>
        <p:nvPicPr>
          <p:cNvPr id="128" name="Google Shape;128;p9" descr="/home/claude/unpacked_orig/ppt/media/image4.png">
            <a:extLst>
              <a:ext uri="{FF2B5EF4-FFF2-40B4-BE49-F238E27FC236}">
                <a16:creationId xmlns:a16="http://schemas.microsoft.com/office/drawing/2014/main" id="{18F7D66E-A606-AABB-A5A1-8B35160D904F}"/>
              </a:ext>
            </a:extLst>
          </p:cNvPr>
          <p:cNvPicPr preferRelativeResize="0"/>
          <p:nvPr/>
        </p:nvPicPr>
        <p:blipFill rotWithShape="1">
          <a:blip r:embed="rId3">
            <a:alphaModFix/>
          </a:blip>
          <a:srcRect/>
          <a:stretch/>
        </p:blipFill>
        <p:spPr>
          <a:xfrm>
            <a:off x="365760" y="6278880"/>
            <a:ext cx="487680" cy="487680"/>
          </a:xfrm>
          <a:prstGeom prst="rect">
            <a:avLst/>
          </a:prstGeom>
          <a:noFill/>
          <a:ln>
            <a:noFill/>
          </a:ln>
        </p:spPr>
      </p:pic>
      <p:sp>
        <p:nvSpPr>
          <p:cNvPr id="130" name="Google Shape;130;p9">
            <a:extLst>
              <a:ext uri="{FF2B5EF4-FFF2-40B4-BE49-F238E27FC236}">
                <a16:creationId xmlns:a16="http://schemas.microsoft.com/office/drawing/2014/main" id="{50B2FFC5-B177-16E5-8C6B-94B79129A58F}"/>
              </a:ext>
            </a:extLst>
          </p:cNvPr>
          <p:cNvSpPr/>
          <p:nvPr/>
        </p:nvSpPr>
        <p:spPr>
          <a:xfrm>
            <a:off x="731520" y="1341120"/>
            <a:ext cx="10363200" cy="975360"/>
          </a:xfrm>
          <a:prstGeom prst="rect">
            <a:avLst/>
          </a:prstGeom>
          <a:noFill/>
          <a:ln>
            <a:noFill/>
          </a:ln>
        </p:spPr>
        <p:txBody>
          <a:bodyPr spcFirstLastPara="1" wrap="square" lIns="121900" tIns="60933" rIns="121900" bIns="60933" anchor="ctr" anchorCtr="0">
            <a:noAutofit/>
          </a:bodyPr>
          <a:lstStyle/>
          <a:p>
            <a:pPr>
              <a:buClr>
                <a:srgbClr val="624B49"/>
              </a:buClr>
              <a:buSzPts val="1600"/>
            </a:pPr>
            <a:r>
              <a:rPr lang="en-US" sz="2800">
                <a:solidFill>
                  <a:srgbClr val="624B49"/>
                </a:solidFill>
                <a:latin typeface="Avenir"/>
                <a:ea typeface="Avenir"/>
                <a:cs typeface="Avenir"/>
                <a:sym typeface="Avenir"/>
              </a:rPr>
              <a:t>Recognising that some people face deeper, structural disadvantages - not just individual discrimination, but patterns built into how society works.</a:t>
            </a:r>
            <a:endParaRPr sz="2800">
              <a:solidFill>
                <a:schemeClr val="dk1"/>
              </a:solidFill>
              <a:latin typeface="Calibri"/>
              <a:ea typeface="Calibri"/>
              <a:cs typeface="Calibri"/>
              <a:sym typeface="Calibri"/>
            </a:endParaRPr>
          </a:p>
        </p:txBody>
      </p:sp>
      <p:sp>
        <p:nvSpPr>
          <p:cNvPr id="131" name="Google Shape;131;p9">
            <a:extLst>
              <a:ext uri="{FF2B5EF4-FFF2-40B4-BE49-F238E27FC236}">
                <a16:creationId xmlns:a16="http://schemas.microsoft.com/office/drawing/2014/main" id="{BA78699C-93D1-E73B-C129-91C60B05F946}"/>
              </a:ext>
            </a:extLst>
          </p:cNvPr>
          <p:cNvSpPr/>
          <p:nvPr/>
        </p:nvSpPr>
        <p:spPr>
          <a:xfrm>
            <a:off x="609600" y="2779776"/>
            <a:ext cx="10363200" cy="2438400"/>
          </a:xfrm>
          <a:prstGeom prst="rect">
            <a:avLst/>
          </a:prstGeom>
          <a:noFill/>
          <a:ln>
            <a:noFill/>
          </a:ln>
        </p:spPr>
        <p:txBody>
          <a:bodyPr spcFirstLastPara="1" wrap="square" lIns="121900" tIns="60933" rIns="121900" bIns="60933" anchor="t" anchorCtr="0">
            <a:noAutofit/>
          </a:bodyPr>
          <a:lstStyle/>
          <a:p>
            <a:pPr marL="457189" indent="-499521">
              <a:buClr>
                <a:srgbClr val="624B49"/>
              </a:buClr>
              <a:buSzPts val="2000"/>
              <a:buFont typeface="Avenir"/>
              <a:buChar char="•"/>
            </a:pPr>
            <a:r>
              <a:rPr lang="en-US" sz="2667" dirty="0">
                <a:solidFill>
                  <a:srgbClr val="624B49"/>
                </a:solidFill>
                <a:latin typeface="Avenir"/>
                <a:ea typeface="Avenir"/>
                <a:cs typeface="Avenir"/>
                <a:sym typeface="Avenir"/>
              </a:rPr>
              <a:t>People walking through our doors may carry the weight of poverty, racism, ableism, or other forms of </a:t>
            </a:r>
            <a:r>
              <a:rPr lang="en-US" sz="2667" dirty="0" err="1">
                <a:solidFill>
                  <a:srgbClr val="624B49"/>
                </a:solidFill>
                <a:latin typeface="Avenir"/>
                <a:ea typeface="Avenir"/>
                <a:cs typeface="Avenir"/>
                <a:sym typeface="Avenir"/>
              </a:rPr>
              <a:t>marginalisation</a:t>
            </a:r>
            <a:endParaRPr lang="en-US" sz="2667" dirty="0">
              <a:solidFill>
                <a:srgbClr val="624B49"/>
              </a:solidFill>
              <a:latin typeface="Avenir"/>
              <a:ea typeface="Avenir"/>
              <a:cs typeface="Avenir"/>
              <a:sym typeface="Avenir"/>
            </a:endParaRPr>
          </a:p>
          <a:p>
            <a:pPr marL="457189" indent="-499521">
              <a:spcBef>
                <a:spcPts val="1333"/>
              </a:spcBef>
              <a:buClr>
                <a:srgbClr val="624B49"/>
              </a:buClr>
              <a:buSzPts val="2000"/>
              <a:buFont typeface="Avenir"/>
              <a:buChar char="•"/>
            </a:pPr>
            <a:r>
              <a:rPr lang="en-US" sz="2667" dirty="0">
                <a:solidFill>
                  <a:srgbClr val="624B49"/>
                </a:solidFill>
                <a:latin typeface="Avenir"/>
                <a:ea typeface="Avenir"/>
                <a:cs typeface="Avenir"/>
                <a:sym typeface="Avenir"/>
              </a:rPr>
              <a:t>Be mindful of power dynamics and avoid making people jump through hoops to access support</a:t>
            </a:r>
            <a:endParaRPr lang="en-US" sz="2667" dirty="0">
              <a:solidFill>
                <a:schemeClr val="dk1"/>
              </a:solidFill>
              <a:latin typeface="Calibri"/>
              <a:ea typeface="Calibri"/>
              <a:cs typeface="Calibri"/>
              <a:sym typeface="Calibri"/>
            </a:endParaRPr>
          </a:p>
          <a:p>
            <a:pPr marL="457189" indent="-499521">
              <a:spcBef>
                <a:spcPts val="1333"/>
              </a:spcBef>
              <a:buClr>
                <a:srgbClr val="624B49"/>
              </a:buClr>
              <a:buSzPts val="2000"/>
              <a:buFont typeface="Avenir"/>
              <a:buChar char="•"/>
            </a:pPr>
            <a:r>
              <a:rPr lang="en-US" sz="2667" dirty="0">
                <a:solidFill>
                  <a:srgbClr val="624B49"/>
                </a:solidFill>
                <a:latin typeface="Avenir"/>
                <a:ea typeface="Avenir"/>
                <a:cs typeface="Avenir"/>
                <a:sym typeface="Avenir"/>
              </a:rPr>
              <a:t>Make sure our spaces don’t mirror the very systems that have let people down</a:t>
            </a:r>
            <a:endParaRPr lang="en-US" sz="2667"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6513867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1469</TotalTime>
  <Words>3327</Words>
  <Application>Microsoft Macintosh PowerPoint</Application>
  <PresentationFormat>Widescreen</PresentationFormat>
  <Paragraphs>321</Paragraphs>
  <Slides>56</Slides>
  <Notes>56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56</vt:i4>
      </vt:variant>
    </vt:vector>
  </HeadingPairs>
  <TitlesOfParts>
    <vt:vector size="63" baseType="lpstr">
      <vt:lpstr>Arial</vt:lpstr>
      <vt:lpstr>Avenir</vt:lpstr>
      <vt:lpstr>Avenir Book</vt:lpstr>
      <vt:lpstr>Calibri</vt:lpstr>
      <vt:lpstr>Poppins SemiBold</vt:lpstr>
      <vt:lpstr>Poppins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Luke Resch</dc:creator>
  <cp:lastModifiedBy>Rob Christopher</cp:lastModifiedBy>
  <cp:revision>5</cp:revision>
  <dcterms:created xsi:type="dcterms:W3CDTF">2023-08-04T09:05:29Z</dcterms:created>
  <dcterms:modified xsi:type="dcterms:W3CDTF">2026-04-25T08:40:17Z</dcterms:modified>
</cp:coreProperties>
</file>